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590"/>
  </p:notesMasterIdLst>
  <p:sldIdLst>
    <p:sldId id="257" r:id="rId2"/>
    <p:sldId id="1118" r:id="rId3"/>
    <p:sldId id="1119" r:id="rId4"/>
    <p:sldId id="472" r:id="rId5"/>
    <p:sldId id="1120" r:id="rId6"/>
    <p:sldId id="1094" r:id="rId7"/>
    <p:sldId id="1095" r:id="rId8"/>
    <p:sldId id="1123" r:id="rId9"/>
    <p:sldId id="1124" r:id="rId10"/>
    <p:sldId id="1231" r:id="rId11"/>
    <p:sldId id="1232" r:id="rId12"/>
    <p:sldId id="1282" r:id="rId13"/>
    <p:sldId id="1221" r:id="rId14"/>
    <p:sldId id="1222" r:id="rId15"/>
    <p:sldId id="1277" r:id="rId16"/>
    <p:sldId id="598" r:id="rId17"/>
    <p:sldId id="326" r:id="rId18"/>
    <p:sldId id="1235" r:id="rId19"/>
    <p:sldId id="1086" r:id="rId20"/>
    <p:sldId id="579" r:id="rId21"/>
    <p:sldId id="1234" r:id="rId22"/>
    <p:sldId id="1121" r:id="rId23"/>
    <p:sldId id="1122" r:id="rId24"/>
    <p:sldId id="599" r:id="rId25"/>
    <p:sldId id="271" r:id="rId26"/>
    <p:sldId id="328" r:id="rId27"/>
    <p:sldId id="330" r:id="rId28"/>
    <p:sldId id="315" r:id="rId29"/>
    <p:sldId id="314" r:id="rId30"/>
    <p:sldId id="600" r:id="rId31"/>
    <p:sldId id="318" r:id="rId32"/>
    <p:sldId id="692" r:id="rId33"/>
    <p:sldId id="319" r:id="rId34"/>
    <p:sldId id="601" r:id="rId35"/>
    <p:sldId id="500" r:id="rId36"/>
    <p:sldId id="321" r:id="rId37"/>
    <p:sldId id="1286" r:id="rId38"/>
    <p:sldId id="901" r:id="rId39"/>
    <p:sldId id="902" r:id="rId40"/>
    <p:sldId id="603" r:id="rId41"/>
    <p:sldId id="499" r:id="rId42"/>
    <p:sldId id="604" r:id="rId43"/>
    <p:sldId id="489" r:id="rId44"/>
    <p:sldId id="1284" r:id="rId45"/>
    <p:sldId id="501" r:id="rId46"/>
    <p:sldId id="955" r:id="rId47"/>
    <p:sldId id="951" r:id="rId48"/>
    <p:sldId id="1278" r:id="rId49"/>
    <p:sldId id="606" r:id="rId50"/>
    <p:sldId id="535" r:id="rId51"/>
    <p:sldId id="536" r:id="rId52"/>
    <p:sldId id="537" r:id="rId53"/>
    <p:sldId id="1098" r:id="rId54"/>
    <p:sldId id="538" r:id="rId55"/>
    <p:sldId id="883" r:id="rId56"/>
    <p:sldId id="898" r:id="rId57"/>
    <p:sldId id="900" r:id="rId58"/>
    <p:sldId id="1236" r:id="rId59"/>
    <p:sldId id="842" r:id="rId60"/>
    <p:sldId id="1171" r:id="rId61"/>
    <p:sldId id="1192" r:id="rId62"/>
    <p:sldId id="1237" r:id="rId63"/>
    <p:sldId id="843" r:id="rId64"/>
    <p:sldId id="1172" r:id="rId65"/>
    <p:sldId id="1229" r:id="rId66"/>
    <p:sldId id="1193" r:id="rId67"/>
    <p:sldId id="1238" r:id="rId68"/>
    <p:sldId id="844" r:id="rId69"/>
    <p:sldId id="1239" r:id="rId70"/>
    <p:sldId id="845" r:id="rId71"/>
    <p:sldId id="1173" r:id="rId72"/>
    <p:sldId id="1276" r:id="rId73"/>
    <p:sldId id="846" r:id="rId74"/>
    <p:sldId id="1043" r:id="rId75"/>
    <p:sldId id="1044" r:id="rId76"/>
    <p:sldId id="590" r:id="rId77"/>
    <p:sldId id="490" r:id="rId78"/>
    <p:sldId id="491" r:id="rId79"/>
    <p:sldId id="492" r:id="rId80"/>
    <p:sldId id="493" r:id="rId81"/>
    <p:sldId id="495" r:id="rId82"/>
    <p:sldId id="958" r:id="rId83"/>
    <p:sldId id="959" r:id="rId84"/>
    <p:sldId id="960" r:id="rId85"/>
    <p:sldId id="971" r:id="rId86"/>
    <p:sldId id="961" r:id="rId87"/>
    <p:sldId id="962" r:id="rId88"/>
    <p:sldId id="966" r:id="rId89"/>
    <p:sldId id="967" r:id="rId90"/>
    <p:sldId id="963" r:id="rId91"/>
    <p:sldId id="970" r:id="rId92"/>
    <p:sldId id="972" r:id="rId93"/>
    <p:sldId id="973" r:id="rId94"/>
    <p:sldId id="974" r:id="rId95"/>
    <p:sldId id="1174" r:id="rId96"/>
    <p:sldId id="1175" r:id="rId97"/>
    <p:sldId id="1176" r:id="rId98"/>
    <p:sldId id="1049" r:id="rId99"/>
    <p:sldId id="1050" r:id="rId100"/>
    <p:sldId id="1051" r:id="rId101"/>
    <p:sldId id="1089" r:id="rId102"/>
    <p:sldId id="1052" r:id="rId103"/>
    <p:sldId id="1090" r:id="rId104"/>
    <p:sldId id="1053" r:id="rId105"/>
    <p:sldId id="1243" r:id="rId106"/>
    <p:sldId id="1091" r:id="rId107"/>
    <p:sldId id="1055" r:id="rId108"/>
    <p:sldId id="1056" r:id="rId109"/>
    <p:sldId id="1057" r:id="rId110"/>
    <p:sldId id="1058" r:id="rId111"/>
    <p:sldId id="267" r:id="rId112"/>
    <p:sldId id="272" r:id="rId113"/>
    <p:sldId id="273" r:id="rId114"/>
    <p:sldId id="1178" r:id="rId115"/>
    <p:sldId id="580" r:id="rId116"/>
    <p:sldId id="620" r:id="rId117"/>
    <p:sldId id="1041" r:id="rId118"/>
    <p:sldId id="1040" r:id="rId119"/>
    <p:sldId id="621" r:id="rId120"/>
    <p:sldId id="796" r:id="rId121"/>
    <p:sldId id="800" r:id="rId122"/>
    <p:sldId id="931" r:id="rId123"/>
    <p:sldId id="985" r:id="rId124"/>
    <p:sldId id="849" r:id="rId125"/>
    <p:sldId id="615" r:id="rId126"/>
    <p:sldId id="506" r:id="rId127"/>
    <p:sldId id="803" r:id="rId128"/>
    <p:sldId id="804" r:id="rId129"/>
    <p:sldId id="791" r:id="rId130"/>
    <p:sldId id="793" r:id="rId131"/>
    <p:sldId id="794" r:id="rId132"/>
    <p:sldId id="795" r:id="rId133"/>
    <p:sldId id="616" r:id="rId134"/>
    <p:sldId id="505" r:id="rId135"/>
    <p:sldId id="513" r:id="rId136"/>
    <p:sldId id="1017" r:id="rId137"/>
    <p:sldId id="1009" r:id="rId138"/>
    <p:sldId id="1010" r:id="rId139"/>
    <p:sldId id="618" r:id="rId140"/>
    <p:sldId id="619" r:id="rId141"/>
    <p:sldId id="617" r:id="rId142"/>
    <p:sldId id="502" r:id="rId143"/>
    <p:sldId id="503" r:id="rId144"/>
    <p:sldId id="699" r:id="rId145"/>
    <p:sldId id="504" r:id="rId146"/>
    <p:sldId id="700" r:id="rId147"/>
    <p:sldId id="679" r:id="rId148"/>
    <p:sldId id="940" r:id="rId149"/>
    <p:sldId id="942" r:id="rId150"/>
    <p:sldId id="941" r:id="rId151"/>
    <p:sldId id="677" r:id="rId152"/>
    <p:sldId id="678" r:id="rId153"/>
    <p:sldId id="680" r:id="rId154"/>
    <p:sldId id="507" r:id="rId155"/>
    <p:sldId id="591" r:id="rId156"/>
    <p:sldId id="385" r:id="rId157"/>
    <p:sldId id="1125" r:id="rId158"/>
    <p:sldId id="387" r:id="rId159"/>
    <p:sldId id="388" r:id="rId160"/>
    <p:sldId id="527" r:id="rId161"/>
    <p:sldId id="529" r:id="rId162"/>
    <p:sldId id="393" r:id="rId163"/>
    <p:sldId id="395" r:id="rId164"/>
    <p:sldId id="702" r:id="rId165"/>
    <p:sldId id="531" r:id="rId166"/>
    <p:sldId id="947" r:id="rId167"/>
    <p:sldId id="948" r:id="rId168"/>
    <p:sldId id="949" r:id="rId169"/>
    <p:sldId id="950" r:id="rId170"/>
    <p:sldId id="853" r:id="rId171"/>
    <p:sldId id="1102" r:id="rId172"/>
    <p:sldId id="816" r:id="rId173"/>
    <p:sldId id="414" r:id="rId174"/>
    <p:sldId id="545" r:id="rId175"/>
    <p:sldId id="533" r:id="rId176"/>
    <p:sldId id="534" r:id="rId177"/>
    <p:sldId id="542" r:id="rId178"/>
    <p:sldId id="543" r:id="rId179"/>
    <p:sldId id="544" r:id="rId180"/>
    <p:sldId id="546" r:id="rId181"/>
    <p:sldId id="522" r:id="rId182"/>
    <p:sldId id="523" r:id="rId183"/>
    <p:sldId id="809" r:id="rId184"/>
    <p:sldId id="526" r:id="rId185"/>
    <p:sldId id="524" r:id="rId186"/>
    <p:sldId id="548" r:id="rId187"/>
    <p:sldId id="646" r:id="rId188"/>
    <p:sldId id="647" r:id="rId189"/>
    <p:sldId id="773" r:id="rId190"/>
    <p:sldId id="772" r:id="rId191"/>
    <p:sldId id="549" r:id="rId192"/>
    <p:sldId id="550" r:id="rId193"/>
    <p:sldId id="547" r:id="rId194"/>
    <p:sldId id="515" r:id="rId195"/>
    <p:sldId id="516" r:id="rId196"/>
    <p:sldId id="517" r:id="rId197"/>
    <p:sldId id="551" r:id="rId198"/>
    <p:sldId id="554" r:id="rId199"/>
    <p:sldId id="555" r:id="rId200"/>
    <p:sldId id="558" r:id="rId201"/>
    <p:sldId id="562" r:id="rId202"/>
    <p:sldId id="563" r:id="rId203"/>
    <p:sldId id="625" r:id="rId204"/>
    <p:sldId id="1150" r:id="rId205"/>
    <p:sldId id="1240" r:id="rId206"/>
    <p:sldId id="402" r:id="rId207"/>
    <p:sldId id="403" r:id="rId208"/>
    <p:sldId id="404" r:id="rId209"/>
    <p:sldId id="1075" r:id="rId210"/>
    <p:sldId id="1220" r:id="rId211"/>
    <p:sldId id="1076" r:id="rId212"/>
    <p:sldId id="1219" r:id="rId213"/>
    <p:sldId id="421" r:id="rId214"/>
    <p:sldId id="564" r:id="rId215"/>
    <p:sldId id="1042" r:id="rId216"/>
    <p:sldId id="826" r:id="rId217"/>
    <p:sldId id="566" r:id="rId218"/>
    <p:sldId id="567" r:id="rId219"/>
    <p:sldId id="832" r:id="rId220"/>
    <p:sldId id="568" r:id="rId221"/>
    <p:sldId id="1211" r:id="rId222"/>
    <p:sldId id="820" r:id="rId223"/>
    <p:sldId id="821" r:id="rId224"/>
    <p:sldId id="1077" r:id="rId225"/>
    <p:sldId id="1177" r:id="rId226"/>
    <p:sldId id="798" r:id="rId227"/>
    <p:sldId id="1215" r:id="rId228"/>
    <p:sldId id="1225" r:id="rId229"/>
    <p:sldId id="1212" r:id="rId230"/>
    <p:sldId id="1213" r:id="rId231"/>
    <p:sldId id="1216" r:id="rId232"/>
    <p:sldId id="1210" r:id="rId233"/>
    <p:sldId id="1151" r:id="rId234"/>
    <p:sldId id="1217" r:id="rId235"/>
    <p:sldId id="1226" r:id="rId236"/>
    <p:sldId id="1152" r:id="rId237"/>
    <p:sldId id="1153" r:id="rId238"/>
    <p:sldId id="1291" r:id="rId239"/>
    <p:sldId id="436" r:id="rId240"/>
    <p:sldId id="666" r:id="rId241"/>
    <p:sldId id="665" r:id="rId242"/>
    <p:sldId id="443" r:id="rId243"/>
    <p:sldId id="445" r:id="rId244"/>
    <p:sldId id="446" r:id="rId245"/>
    <p:sldId id="1293" r:id="rId246"/>
    <p:sldId id="1290" r:id="rId247"/>
    <p:sldId id="1294" r:id="rId248"/>
    <p:sldId id="1283" r:id="rId249"/>
    <p:sldId id="1292" r:id="rId250"/>
    <p:sldId id="440" r:id="rId251"/>
    <p:sldId id="823" r:id="rId252"/>
    <p:sldId id="570" r:id="rId253"/>
    <p:sldId id="827" r:id="rId254"/>
    <p:sldId id="836" r:id="rId255"/>
    <p:sldId id="837" r:id="rId256"/>
    <p:sldId id="453" r:id="rId257"/>
    <p:sldId id="574" r:id="rId258"/>
    <p:sldId id="838" r:id="rId259"/>
    <p:sldId id="839" r:id="rId260"/>
    <p:sldId id="1271" r:id="rId261"/>
    <p:sldId id="1059" r:id="rId262"/>
    <p:sldId id="1060" r:id="rId263"/>
    <p:sldId id="576" r:id="rId264"/>
    <p:sldId id="824" r:id="rId265"/>
    <p:sldId id="577" r:id="rId266"/>
    <p:sldId id="935" r:id="rId267"/>
    <p:sldId id="371" r:id="rId268"/>
    <p:sldId id="575" r:id="rId269"/>
    <p:sldId id="733" r:id="rId270"/>
    <p:sldId id="583" r:id="rId271"/>
    <p:sldId id="584" r:id="rId272"/>
    <p:sldId id="585" r:id="rId273"/>
    <p:sldId id="609" r:id="rId274"/>
    <p:sldId id="610" r:id="rId275"/>
    <p:sldId id="703" r:id="rId276"/>
    <p:sldId id="611" r:id="rId277"/>
    <p:sldId id="612" r:id="rId278"/>
    <p:sldId id="704" r:id="rId279"/>
    <p:sldId id="613" r:id="rId280"/>
    <p:sldId id="705" r:id="rId281"/>
    <p:sldId id="614" r:id="rId282"/>
    <p:sldId id="1165" r:id="rId283"/>
    <p:sldId id="1166" r:id="rId284"/>
    <p:sldId id="937" r:id="rId285"/>
    <p:sldId id="894" r:id="rId286"/>
    <p:sldId id="532" r:id="rId287"/>
    <p:sldId id="1167" r:id="rId288"/>
    <p:sldId id="1168" r:id="rId289"/>
    <p:sldId id="587" r:id="rId290"/>
    <p:sldId id="675" r:id="rId291"/>
    <p:sldId id="588" r:id="rId292"/>
    <p:sldId id="997" r:id="rId293"/>
    <p:sldId id="706" r:id="rId294"/>
    <p:sldId id="589" r:id="rId295"/>
    <p:sldId id="998" r:id="rId296"/>
    <p:sldId id="856" r:id="rId297"/>
    <p:sldId id="857" r:id="rId298"/>
    <p:sldId id="707" r:id="rId299"/>
    <p:sldId id="815" r:id="rId300"/>
    <p:sldId id="979" r:id="rId301"/>
    <p:sldId id="982" r:id="rId302"/>
    <p:sldId id="983" r:id="rId303"/>
    <p:sldId id="975" r:id="rId304"/>
    <p:sldId id="708" r:id="rId305"/>
    <p:sldId id="593" r:id="rId306"/>
    <p:sldId id="709" r:id="rId307"/>
    <p:sldId id="594" r:id="rId308"/>
    <p:sldId id="710" r:id="rId309"/>
    <p:sldId id="607" r:id="rId310"/>
    <p:sldId id="336" r:id="rId311"/>
    <p:sldId id="337" r:id="rId312"/>
    <p:sldId id="748" r:id="rId313"/>
    <p:sldId id="1034" r:id="rId314"/>
    <p:sldId id="508" r:id="rId315"/>
    <p:sldId id="622" r:id="rId316"/>
    <p:sldId id="1194" r:id="rId317"/>
    <p:sldId id="989" r:id="rId318"/>
    <p:sldId id="1228" r:id="rId319"/>
    <p:sldId id="987" r:id="rId320"/>
    <p:sldId id="623" r:id="rId321"/>
    <p:sldId id="1035" r:id="rId322"/>
    <p:sldId id="1196" r:id="rId323"/>
    <p:sldId id="990" r:id="rId324"/>
    <p:sldId id="991" r:id="rId325"/>
    <p:sldId id="1224" r:id="rId326"/>
    <p:sldId id="627" r:id="rId327"/>
    <p:sldId id="628" r:id="rId328"/>
    <p:sldId id="1036" r:id="rId329"/>
    <p:sldId id="626" r:id="rId330"/>
    <p:sldId id="992" r:id="rId331"/>
    <p:sldId id="1037" r:id="rId332"/>
    <p:sldId id="629" r:id="rId333"/>
    <p:sldId id="1274" r:id="rId334"/>
    <p:sldId id="1038" r:id="rId335"/>
    <p:sldId id="630" r:id="rId336"/>
    <p:sldId id="1039" r:id="rId337"/>
    <p:sldId id="1082" r:id="rId338"/>
    <p:sldId id="1197" r:id="rId339"/>
    <p:sldId id="818" r:id="rId340"/>
    <p:sldId id="1199" r:id="rId341"/>
    <p:sldId id="1081" r:id="rId342"/>
    <p:sldId id="631" r:id="rId343"/>
    <p:sldId id="993" r:id="rId344"/>
    <p:sldId id="1083" r:id="rId345"/>
    <p:sldId id="1198" r:id="rId346"/>
    <p:sldId id="913" r:id="rId347"/>
    <p:sldId id="1200" r:id="rId348"/>
    <p:sldId id="1085" r:id="rId349"/>
    <p:sldId id="1201" r:id="rId350"/>
    <p:sldId id="994" r:id="rId351"/>
    <p:sldId id="1272" r:id="rId352"/>
    <p:sldId id="1084" r:id="rId353"/>
    <p:sldId id="751" r:id="rId354"/>
    <p:sldId id="352" r:id="rId355"/>
    <p:sldId id="1275" r:id="rId356"/>
    <p:sldId id="633" r:id="rId357"/>
    <p:sldId id="995" r:id="rId358"/>
    <p:sldId id="996" r:id="rId359"/>
    <p:sldId id="1160" r:id="rId360"/>
    <p:sldId id="1161" r:id="rId361"/>
    <p:sldId id="1162" r:id="rId362"/>
    <p:sldId id="368" r:id="rId363"/>
    <p:sldId id="636" r:id="rId364"/>
    <p:sldId id="663" r:id="rId365"/>
    <p:sldId id="664" r:id="rId366"/>
    <p:sldId id="637" r:id="rId367"/>
    <p:sldId id="638" r:id="rId368"/>
    <p:sldId id="712" r:id="rId369"/>
    <p:sldId id="713" r:id="rId370"/>
    <p:sldId id="714" r:id="rId371"/>
    <p:sldId id="1126" r:id="rId372"/>
    <p:sldId id="379" r:id="rId373"/>
    <p:sldId id="953" r:id="rId374"/>
    <p:sldId id="373" r:id="rId375"/>
    <p:sldId id="1018" r:id="rId376"/>
    <p:sldId id="1019" r:id="rId377"/>
    <p:sldId id="1020" r:id="rId378"/>
    <p:sldId id="643" r:id="rId379"/>
    <p:sldId id="375" r:id="rId380"/>
    <p:sldId id="847" r:id="rId381"/>
    <p:sldId id="848" r:id="rId382"/>
    <p:sldId id="640" r:id="rId383"/>
    <p:sldId id="641" r:id="rId384"/>
    <p:sldId id="648" r:id="rId385"/>
    <p:sldId id="649" r:id="rId386"/>
    <p:sldId id="650" r:id="rId387"/>
    <p:sldId id="651" r:id="rId388"/>
    <p:sldId id="652" r:id="rId389"/>
    <p:sldId id="653" r:id="rId390"/>
    <p:sldId id="386" r:id="rId391"/>
    <p:sldId id="654" r:id="rId392"/>
    <p:sldId id="655" r:id="rId393"/>
    <p:sldId id="656" r:id="rId394"/>
    <p:sldId id="397" r:id="rId395"/>
    <p:sldId id="657" r:id="rId396"/>
    <p:sldId id="1273" r:id="rId397"/>
    <p:sldId id="658" r:id="rId398"/>
    <p:sldId id="659" r:id="rId399"/>
    <p:sldId id="1072" r:id="rId400"/>
    <p:sldId id="285" r:id="rId401"/>
    <p:sldId id="286" r:id="rId402"/>
    <p:sldId id="1287" r:id="rId403"/>
    <p:sldId id="290" r:id="rId404"/>
    <p:sldId id="291" r:id="rId405"/>
    <p:sldId id="829" r:id="rId406"/>
    <p:sldId id="830" r:id="rId407"/>
    <p:sldId id="683" r:id="rId408"/>
    <p:sldId id="684" r:id="rId409"/>
    <p:sldId id="682" r:id="rId410"/>
    <p:sldId id="860" r:id="rId411"/>
    <p:sldId id="671" r:id="rId412"/>
    <p:sldId id="672" r:id="rId413"/>
    <p:sldId id="673" r:id="rId414"/>
    <p:sldId id="674" r:id="rId415"/>
    <p:sldId id="360" r:id="rId416"/>
    <p:sldId id="801" r:id="rId417"/>
    <p:sldId id="1262" r:id="rId418"/>
    <p:sldId id="362" r:id="rId419"/>
    <p:sldId id="1148" r:id="rId420"/>
    <p:sldId id="1149" r:id="rId421"/>
    <p:sldId id="1288" r:id="rId422"/>
    <p:sldId id="851" r:id="rId423"/>
    <p:sldId id="331" r:id="rId424"/>
    <p:sldId id="1205" r:id="rId425"/>
    <p:sldId id="914" r:id="rId426"/>
    <p:sldId id="852" r:id="rId427"/>
    <p:sldId id="1245" r:id="rId428"/>
    <p:sldId id="1156" r:id="rId429"/>
    <p:sldId id="1244" r:id="rId430"/>
    <p:sldId id="1285" r:id="rId431"/>
    <p:sldId id="1159" r:id="rId432"/>
    <p:sldId id="686" r:id="rId433"/>
    <p:sldId id="1207" r:id="rId434"/>
    <p:sldId id="1202" r:id="rId435"/>
    <p:sldId id="302" r:id="rId436"/>
    <p:sldId id="1130" r:id="rId437"/>
    <p:sldId id="1203" r:id="rId438"/>
    <p:sldId id="1263" r:id="rId439"/>
    <p:sldId id="1265" r:id="rId440"/>
    <p:sldId id="305" r:id="rId441"/>
    <p:sldId id="1266" r:id="rId442"/>
    <p:sldId id="306" r:id="rId443"/>
    <p:sldId id="308" r:id="rId444"/>
    <p:sldId id="1131" r:id="rId445"/>
    <p:sldId id="1267" r:id="rId446"/>
    <p:sldId id="1132" r:id="rId447"/>
    <p:sldId id="1268" r:id="rId448"/>
    <p:sldId id="1133" r:id="rId449"/>
    <p:sldId id="313" r:id="rId450"/>
    <p:sldId id="1204" r:id="rId451"/>
    <p:sldId id="1134" r:id="rId452"/>
    <p:sldId id="1242" r:id="rId453"/>
    <p:sldId id="1289" r:id="rId454"/>
    <p:sldId id="1135" r:id="rId455"/>
    <p:sldId id="1136" r:id="rId456"/>
    <p:sldId id="1209" r:id="rId457"/>
    <p:sldId id="1269" r:id="rId458"/>
    <p:sldId id="1137" r:id="rId459"/>
    <p:sldId id="1270" r:id="rId460"/>
    <p:sldId id="1138" r:id="rId461"/>
    <p:sldId id="1139" r:id="rId462"/>
    <p:sldId id="1140" r:id="rId463"/>
    <p:sldId id="1078" r:id="rId464"/>
    <p:sldId id="1141" r:id="rId465"/>
    <p:sldId id="1142" r:id="rId466"/>
    <p:sldId id="1143" r:id="rId467"/>
    <p:sldId id="1154" r:id="rId468"/>
    <p:sldId id="1144" r:id="rId469"/>
    <p:sldId id="1155" r:id="rId470"/>
    <p:sldId id="1145" r:id="rId471"/>
    <p:sldId id="1146" r:id="rId472"/>
    <p:sldId id="1147" r:id="rId473"/>
    <p:sldId id="1061" r:id="rId474"/>
    <p:sldId id="1062" r:id="rId475"/>
    <p:sldId id="1063" r:id="rId476"/>
    <p:sldId id="1253" r:id="rId477"/>
    <p:sldId id="1254" r:id="rId478"/>
    <p:sldId id="1255" r:id="rId479"/>
    <p:sldId id="1256" r:id="rId480"/>
    <p:sldId id="1257" r:id="rId481"/>
    <p:sldId id="1258" r:id="rId482"/>
    <p:sldId id="1259" r:id="rId483"/>
    <p:sldId id="1260" r:id="rId484"/>
    <p:sldId id="1261" r:id="rId485"/>
    <p:sldId id="1170" r:id="rId486"/>
    <p:sldId id="1064" r:id="rId487"/>
    <p:sldId id="1065" r:id="rId488"/>
    <p:sldId id="342" r:id="rId489"/>
    <p:sldId id="1067" r:id="rId490"/>
    <p:sldId id="1068" r:id="rId491"/>
    <p:sldId id="727" r:id="rId492"/>
    <p:sldId id="728" r:id="rId493"/>
    <p:sldId id="781" r:id="rId494"/>
    <p:sldId id="1007" r:id="rId495"/>
    <p:sldId id="730" r:id="rId496"/>
    <p:sldId id="1264" r:id="rId497"/>
    <p:sldId id="1157" r:id="rId498"/>
    <p:sldId id="1158" r:id="rId499"/>
    <p:sldId id="775" r:id="rId500"/>
    <p:sldId id="354" r:id="rId501"/>
    <p:sldId id="735" r:id="rId502"/>
    <p:sldId id="738" r:id="rId503"/>
    <p:sldId id="774" r:id="rId504"/>
    <p:sldId id="737" r:id="rId505"/>
    <p:sldId id="740" r:id="rId506"/>
    <p:sldId id="968" r:id="rId507"/>
    <p:sldId id="969" r:id="rId508"/>
    <p:sldId id="1045" r:id="rId509"/>
    <p:sldId id="986" r:id="rId510"/>
    <p:sldId id="427" r:id="rId511"/>
    <p:sldId id="688" r:id="rId512"/>
    <p:sldId id="689" r:id="rId513"/>
    <p:sldId id="731" r:id="rId514"/>
    <p:sldId id="732" r:id="rId515"/>
    <p:sldId id="758" r:id="rId516"/>
    <p:sldId id="759" r:id="rId517"/>
    <p:sldId id="916" r:id="rId518"/>
    <p:sldId id="917" r:id="rId519"/>
    <p:sldId id="840" r:id="rId520"/>
    <p:sldId id="841" r:id="rId521"/>
    <p:sldId id="939" r:id="rId522"/>
    <p:sldId id="766" r:id="rId523"/>
    <p:sldId id="767" r:id="rId524"/>
    <p:sldId id="776" r:id="rId525"/>
    <p:sldId id="752" r:id="rId526"/>
    <p:sldId id="753" r:id="rId527"/>
    <p:sldId id="764" r:id="rId528"/>
    <p:sldId id="765" r:id="rId529"/>
    <p:sldId id="874" r:id="rId530"/>
    <p:sldId id="946" r:id="rId531"/>
    <p:sldId id="777" r:id="rId532"/>
    <p:sldId id="762" r:id="rId533"/>
    <p:sldId id="763" r:id="rId534"/>
    <p:sldId id="769" r:id="rId535"/>
    <p:sldId id="770" r:id="rId536"/>
    <p:sldId id="873" r:id="rId537"/>
    <p:sldId id="875" r:id="rId538"/>
    <p:sldId id="1069" r:id="rId539"/>
    <p:sldId id="943" r:id="rId540"/>
    <p:sldId id="755" r:id="rId541"/>
    <p:sldId id="754" r:id="rId542"/>
    <p:sldId id="760" r:id="rId543"/>
    <p:sldId id="952" r:id="rId544"/>
    <p:sldId id="768" r:id="rId545"/>
    <p:sldId id="761" r:id="rId546"/>
    <p:sldId id="861" r:id="rId547"/>
    <p:sldId id="862" r:id="rId548"/>
    <p:sldId id="756" r:id="rId549"/>
    <p:sldId id="771" r:id="rId550"/>
    <p:sldId id="876" r:id="rId551"/>
    <p:sldId id="778" r:id="rId552"/>
    <p:sldId id="779" r:id="rId553"/>
    <p:sldId id="834" r:id="rId554"/>
    <p:sldId id="780" r:id="rId555"/>
    <p:sldId id="833" r:id="rId556"/>
    <p:sldId id="783" r:id="rId557"/>
    <p:sldId id="880" r:id="rId558"/>
    <p:sldId id="881" r:id="rId559"/>
    <p:sldId id="879" r:id="rId560"/>
    <p:sldId id="866" r:id="rId561"/>
    <p:sldId id="878" r:id="rId562"/>
    <p:sldId id="867" r:id="rId563"/>
    <p:sldId id="868" r:id="rId564"/>
    <p:sldId id="870" r:id="rId565"/>
    <p:sldId id="1241" r:id="rId566"/>
    <p:sldId id="869" r:id="rId567"/>
    <p:sldId id="1033" r:id="rId568"/>
    <p:sldId id="1021" r:id="rId569"/>
    <p:sldId id="1022" r:id="rId570"/>
    <p:sldId id="1023" r:id="rId571"/>
    <p:sldId id="1024" r:id="rId572"/>
    <p:sldId id="1025" r:id="rId573"/>
    <p:sldId id="1027" r:id="rId574"/>
    <p:sldId id="1028" r:id="rId575"/>
    <p:sldId id="1029" r:id="rId576"/>
    <p:sldId id="1030" r:id="rId577"/>
    <p:sldId id="1032" r:id="rId578"/>
    <p:sldId id="1031" r:id="rId579"/>
    <p:sldId id="885" r:id="rId580"/>
    <p:sldId id="1074" r:id="rId581"/>
    <p:sldId id="976" r:id="rId582"/>
    <p:sldId id="933" r:id="rId583"/>
    <p:sldId id="954" r:id="rId584"/>
    <p:sldId id="788" r:id="rId585"/>
    <p:sldId id="988" r:id="rId586"/>
    <p:sldId id="1026" r:id="rId587"/>
    <p:sldId id="1106" r:id="rId588"/>
    <p:sldId id="858" r:id="rId58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185E5"/>
    <a:srgbClr val="3892E4"/>
    <a:srgbClr val="1868B0"/>
    <a:srgbClr val="570528"/>
    <a:srgbClr val="5C4504"/>
    <a:srgbClr val="006C86"/>
    <a:srgbClr val="FE1212"/>
    <a:srgbClr val="4BACC6"/>
    <a:srgbClr val="4BB0F0"/>
    <a:srgbClr val="8A1E9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588" autoAdjust="0"/>
    <p:restoredTop sz="94394" autoAdjust="0"/>
  </p:normalViewPr>
  <p:slideViewPr>
    <p:cSldViewPr>
      <p:cViewPr varScale="1">
        <p:scale>
          <a:sx n="70" d="100"/>
          <a:sy n="70" d="100"/>
        </p:scale>
        <p:origin x="636" y="72"/>
      </p:cViewPr>
      <p:guideLst>
        <p:guide orient="horz" pos="2160"/>
        <p:guide pos="384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690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595" Type="http://schemas.openxmlformats.org/officeDocument/2006/relationships/tableStyles" Target="tableStyles.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330" Type="http://schemas.openxmlformats.org/officeDocument/2006/relationships/slide" Target="slides/slide329.xml"/><Relationship Id="rId547" Type="http://schemas.openxmlformats.org/officeDocument/2006/relationships/slide" Target="slides/slide546.xml"/><Relationship Id="rId568" Type="http://schemas.openxmlformats.org/officeDocument/2006/relationships/slide" Target="slides/slide567.xml"/><Relationship Id="rId589" Type="http://schemas.openxmlformats.org/officeDocument/2006/relationships/slide" Target="slides/slide588.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351" Type="http://schemas.openxmlformats.org/officeDocument/2006/relationships/slide" Target="slides/slide350.xml"/><Relationship Id="rId372" Type="http://schemas.openxmlformats.org/officeDocument/2006/relationships/slide" Target="slides/slide371.xml"/><Relationship Id="rId393" Type="http://schemas.openxmlformats.org/officeDocument/2006/relationships/slide" Target="slides/slide392.xml"/><Relationship Id="rId407" Type="http://schemas.openxmlformats.org/officeDocument/2006/relationships/slide" Target="slides/slide406.xml"/><Relationship Id="rId428" Type="http://schemas.openxmlformats.org/officeDocument/2006/relationships/slide" Target="slides/slide427.xml"/><Relationship Id="rId449" Type="http://schemas.openxmlformats.org/officeDocument/2006/relationships/slide" Target="slides/slide448.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481" Type="http://schemas.openxmlformats.org/officeDocument/2006/relationships/slide" Target="slides/slide480.xml"/><Relationship Id="rId516" Type="http://schemas.openxmlformats.org/officeDocument/2006/relationships/slide" Target="slides/slide515.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slide" Target="slides/slide319.xml"/><Relationship Id="rId537" Type="http://schemas.openxmlformats.org/officeDocument/2006/relationships/slide" Target="slides/slide536.xml"/><Relationship Id="rId558" Type="http://schemas.openxmlformats.org/officeDocument/2006/relationships/slide" Target="slides/slide557.xml"/><Relationship Id="rId579" Type="http://schemas.openxmlformats.org/officeDocument/2006/relationships/slide" Target="slides/slide578.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341" Type="http://schemas.openxmlformats.org/officeDocument/2006/relationships/slide" Target="slides/slide340.xml"/><Relationship Id="rId362" Type="http://schemas.openxmlformats.org/officeDocument/2006/relationships/slide" Target="slides/slide361.xml"/><Relationship Id="rId383" Type="http://schemas.openxmlformats.org/officeDocument/2006/relationships/slide" Target="slides/slide382.xml"/><Relationship Id="rId418" Type="http://schemas.openxmlformats.org/officeDocument/2006/relationships/slide" Target="slides/slide417.xml"/><Relationship Id="rId439" Type="http://schemas.openxmlformats.org/officeDocument/2006/relationships/slide" Target="slides/slide438.xml"/><Relationship Id="rId590" Type="http://schemas.openxmlformats.org/officeDocument/2006/relationships/notesMaster" Target="notesMasters/notesMaster1.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450" Type="http://schemas.openxmlformats.org/officeDocument/2006/relationships/slide" Target="slides/slide449.xml"/><Relationship Id="rId471" Type="http://schemas.openxmlformats.org/officeDocument/2006/relationships/slide" Target="slides/slide470.xml"/><Relationship Id="rId506" Type="http://schemas.openxmlformats.org/officeDocument/2006/relationships/slide" Target="slides/slide50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492" Type="http://schemas.openxmlformats.org/officeDocument/2006/relationships/slide" Target="slides/slide491.xml"/><Relationship Id="rId527" Type="http://schemas.openxmlformats.org/officeDocument/2006/relationships/slide" Target="slides/slide526.xml"/><Relationship Id="rId548" Type="http://schemas.openxmlformats.org/officeDocument/2006/relationships/slide" Target="slides/slide547.xml"/><Relationship Id="rId569" Type="http://schemas.openxmlformats.org/officeDocument/2006/relationships/slide" Target="slides/slide568.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373" Type="http://schemas.openxmlformats.org/officeDocument/2006/relationships/slide" Target="slides/slide372.xml"/><Relationship Id="rId394" Type="http://schemas.openxmlformats.org/officeDocument/2006/relationships/slide" Target="slides/slide393.xml"/><Relationship Id="rId408" Type="http://schemas.openxmlformats.org/officeDocument/2006/relationships/slide" Target="slides/slide407.xml"/><Relationship Id="rId429" Type="http://schemas.openxmlformats.org/officeDocument/2006/relationships/slide" Target="slides/slide428.xml"/><Relationship Id="rId580" Type="http://schemas.openxmlformats.org/officeDocument/2006/relationships/slide" Target="slides/slide579.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440" Type="http://schemas.openxmlformats.org/officeDocument/2006/relationships/slide" Target="slides/slide439.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461" Type="http://schemas.openxmlformats.org/officeDocument/2006/relationships/slide" Target="slides/slide460.xml"/><Relationship Id="rId482" Type="http://schemas.openxmlformats.org/officeDocument/2006/relationships/slide" Target="slides/slide481.xml"/><Relationship Id="rId517" Type="http://schemas.openxmlformats.org/officeDocument/2006/relationships/slide" Target="slides/slide516.xml"/><Relationship Id="rId538" Type="http://schemas.openxmlformats.org/officeDocument/2006/relationships/slide" Target="slides/slide537.xml"/><Relationship Id="rId559" Type="http://schemas.openxmlformats.org/officeDocument/2006/relationships/slide" Target="slides/slide558.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570" Type="http://schemas.openxmlformats.org/officeDocument/2006/relationships/slide" Target="slides/slide569.xml"/><Relationship Id="rId591" Type="http://schemas.openxmlformats.org/officeDocument/2006/relationships/commentAuthors" Target="commentAuthors.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28" Type="http://schemas.openxmlformats.org/officeDocument/2006/relationships/slide" Target="slides/slide527.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581" Type="http://schemas.openxmlformats.org/officeDocument/2006/relationships/slide" Target="slides/slide58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slide" Target="slides/slide570.xml"/><Relationship Id="rId592" Type="http://schemas.openxmlformats.org/officeDocument/2006/relationships/presProps" Target="presProps.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582" Type="http://schemas.openxmlformats.org/officeDocument/2006/relationships/slide" Target="slides/slide581.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593" Type="http://schemas.openxmlformats.org/officeDocument/2006/relationships/viewProps" Target="viewProps.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slide" Target="slides/slide582.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theme" Target="theme/theme1.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220" Type="http://schemas.openxmlformats.org/officeDocument/2006/relationships/slide" Target="slides/slide219.xml"/><Relationship Id="rId458" Type="http://schemas.openxmlformats.org/officeDocument/2006/relationships/slide" Target="slides/slide457.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16-10-2020</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1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3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4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4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4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5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5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5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6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6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5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248</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249</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309</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319</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327</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329</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330</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412</a:t>
            </a:fld>
            <a:endParaRPr lang="en-IN"/>
          </a:p>
        </p:txBody>
      </p:sp>
    </p:spTree>
    <p:extLst>
      <p:ext uri="{BB962C8B-B14F-4D97-AF65-F5344CB8AC3E}">
        <p14:creationId xmlns:p14="http://schemas.microsoft.com/office/powerpoint/2010/main" val="28886551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424</a:t>
            </a:fld>
            <a:endParaRPr lang="en-IN"/>
          </a:p>
        </p:txBody>
      </p:sp>
    </p:spTree>
    <p:extLst>
      <p:ext uri="{BB962C8B-B14F-4D97-AF65-F5344CB8AC3E}">
        <p14:creationId xmlns:p14="http://schemas.microsoft.com/office/powerpoint/2010/main" val="1994354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435</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84</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439</a:t>
            </a:fld>
            <a:endParaRPr lang="en-IN"/>
          </a:p>
        </p:txBody>
      </p:sp>
    </p:spTree>
    <p:extLst>
      <p:ext uri="{BB962C8B-B14F-4D97-AF65-F5344CB8AC3E}">
        <p14:creationId xmlns:p14="http://schemas.microsoft.com/office/powerpoint/2010/main" val="26196492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441</a:t>
            </a:fld>
            <a:endParaRPr lang="en-IN"/>
          </a:p>
        </p:txBody>
      </p:sp>
    </p:spTree>
    <p:extLst>
      <p:ext uri="{BB962C8B-B14F-4D97-AF65-F5344CB8AC3E}">
        <p14:creationId xmlns:p14="http://schemas.microsoft.com/office/powerpoint/2010/main" val="13746174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445</a:t>
            </a:fld>
            <a:endParaRPr lang="en-IN"/>
          </a:p>
        </p:txBody>
      </p:sp>
    </p:spTree>
    <p:extLst>
      <p:ext uri="{BB962C8B-B14F-4D97-AF65-F5344CB8AC3E}">
        <p14:creationId xmlns:p14="http://schemas.microsoft.com/office/powerpoint/2010/main" val="19980749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447</a:t>
            </a:fld>
            <a:endParaRPr lang="en-IN"/>
          </a:p>
        </p:txBody>
      </p:sp>
    </p:spTree>
    <p:extLst>
      <p:ext uri="{BB962C8B-B14F-4D97-AF65-F5344CB8AC3E}">
        <p14:creationId xmlns:p14="http://schemas.microsoft.com/office/powerpoint/2010/main" val="257406622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455</a:t>
            </a:fld>
            <a:endParaRPr lang="en-US"/>
          </a:p>
        </p:txBody>
      </p:sp>
    </p:spTree>
    <p:extLst>
      <p:ext uri="{BB962C8B-B14F-4D97-AF65-F5344CB8AC3E}">
        <p14:creationId xmlns:p14="http://schemas.microsoft.com/office/powerpoint/2010/main" val="365973057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457</a:t>
            </a:fld>
            <a:endParaRPr lang="en-IN"/>
          </a:p>
        </p:txBody>
      </p:sp>
    </p:spTree>
    <p:extLst>
      <p:ext uri="{BB962C8B-B14F-4D97-AF65-F5344CB8AC3E}">
        <p14:creationId xmlns:p14="http://schemas.microsoft.com/office/powerpoint/2010/main" val="294423959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459</a:t>
            </a:fld>
            <a:endParaRPr lang="en-IN"/>
          </a:p>
        </p:txBody>
      </p:sp>
    </p:spTree>
    <p:extLst>
      <p:ext uri="{BB962C8B-B14F-4D97-AF65-F5344CB8AC3E}">
        <p14:creationId xmlns:p14="http://schemas.microsoft.com/office/powerpoint/2010/main" val="112639860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467</a:t>
            </a:fld>
            <a:endParaRPr lang="en-IN"/>
          </a:p>
        </p:txBody>
      </p:sp>
    </p:spTree>
    <p:extLst>
      <p:ext uri="{BB962C8B-B14F-4D97-AF65-F5344CB8AC3E}">
        <p14:creationId xmlns:p14="http://schemas.microsoft.com/office/powerpoint/2010/main" val="260509112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469</a:t>
            </a:fld>
            <a:endParaRPr lang="en-IN"/>
          </a:p>
        </p:txBody>
      </p:sp>
    </p:spTree>
    <p:extLst>
      <p:ext uri="{BB962C8B-B14F-4D97-AF65-F5344CB8AC3E}">
        <p14:creationId xmlns:p14="http://schemas.microsoft.com/office/powerpoint/2010/main" val="186496492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559</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169</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196</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217</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244</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245</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246</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247</a:t>
            </a:fld>
            <a:endParaRPr lang="en-IN"/>
          </a:p>
        </p:txBody>
      </p:sp>
    </p:spTree>
    <p:extLst>
      <p:ext uri="{BB962C8B-B14F-4D97-AF65-F5344CB8AC3E}">
        <p14:creationId xmlns:p14="http://schemas.microsoft.com/office/powerpoint/2010/main" val="41161501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10/16/2020</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10/16/2020</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10/16/2020</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10/16/2020</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6.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63.png"/><Relationship Id="rId7" Type="http://schemas.openxmlformats.org/officeDocument/2006/relationships/image" Target="../media/image67.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 Id="rId9" Type="http://schemas.openxmlformats.org/officeDocument/2006/relationships/image" Target="../media/image69.png"/></Relationships>
</file>

<file path=ppt/slides/_rels/slide1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7.xml"/><Relationship Id="rId4" Type="http://schemas.openxmlformats.org/officeDocument/2006/relationships/image" Target="../media/image81.png"/></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2" Type="http://schemas.openxmlformats.org/officeDocument/2006/relationships/image" Target="../media/image85.jpeg"/><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image" Target="../media/image88.png"/><Relationship Id="rId7" Type="http://schemas.openxmlformats.org/officeDocument/2006/relationships/image" Target="../media/image92.png"/><Relationship Id="rId2" Type="http://schemas.openxmlformats.org/officeDocument/2006/relationships/image" Target="../media/image87.png"/><Relationship Id="rId1" Type="http://schemas.openxmlformats.org/officeDocument/2006/relationships/slideLayout" Target="../slideLayouts/slideLayout7.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png"/><Relationship Id="rId9" Type="http://schemas.openxmlformats.org/officeDocument/2006/relationships/image" Target="../media/image94.png"/></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jpeg"/><Relationship Id="rId1" Type="http://schemas.openxmlformats.org/officeDocument/2006/relationships/slideLayout" Target="../slideLayouts/slideLayout7.xml"/><Relationship Id="rId4" Type="http://schemas.openxmlformats.org/officeDocument/2006/relationships/image" Target="../media/image97.png"/></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2" Type="http://schemas.openxmlformats.org/officeDocument/2006/relationships/image" Target="../media/image103.jpeg"/><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317.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7.xml"/><Relationship Id="rId4" Type="http://schemas.openxmlformats.org/officeDocument/2006/relationships/image" Target="../media/image124.png"/></Relationships>
</file>

<file path=ppt/slides/_rels/slide318.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7.xml"/><Relationship Id="rId4" Type="http://schemas.openxmlformats.org/officeDocument/2006/relationships/image" Target="../media/image125.png"/></Relationships>
</file>

<file path=ppt/slides/_rels/slide319.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7.xml"/><Relationship Id="rId5" Type="http://schemas.openxmlformats.org/officeDocument/2006/relationships/image" Target="../media/image130.png"/><Relationship Id="rId4" Type="http://schemas.openxmlformats.org/officeDocument/2006/relationships/image" Target="../media/image129.png"/></Relationships>
</file>

<file path=ppt/slides/_rels/slide321.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 Id="rId6" Type="http://schemas.openxmlformats.org/officeDocument/2006/relationships/image" Target="../media/image138.png"/><Relationship Id="rId5" Type="http://schemas.openxmlformats.org/officeDocument/2006/relationships/image" Target="../media/image137.png"/><Relationship Id="rId4" Type="http://schemas.openxmlformats.org/officeDocument/2006/relationships/image" Target="../media/image136.png"/></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140.png"/></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14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144.png"/></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4" Type="http://schemas.openxmlformats.org/officeDocument/2006/relationships/image" Target="../media/image161.png"/></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slideLayout" Target="../slideLayouts/slideLayout7.xml"/><Relationship Id="rId4" Type="http://schemas.openxmlformats.org/officeDocument/2006/relationships/image" Target="../media/image166.png"/></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3" Type="http://schemas.openxmlformats.org/officeDocument/2006/relationships/image" Target="../media/image171.gif"/><Relationship Id="rId2" Type="http://schemas.openxmlformats.org/officeDocument/2006/relationships/image" Target="../media/image170.gif"/><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177.png"/></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3" Type="http://schemas.openxmlformats.org/officeDocument/2006/relationships/image" Target="../media/image90.png"/><Relationship Id="rId7" Type="http://schemas.openxmlformats.org/officeDocument/2006/relationships/image" Target="../media/image94.png"/><Relationship Id="rId2" Type="http://schemas.openxmlformats.org/officeDocument/2006/relationships/image" Target="../media/image89.png"/><Relationship Id="rId1" Type="http://schemas.openxmlformats.org/officeDocument/2006/relationships/slideLayout" Target="../slideLayouts/slideLayout7.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91.png"/></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3.png"/><Relationship Id="rId1" Type="http://schemas.openxmlformats.org/officeDocument/2006/relationships/slideLayout" Target="../slideLayouts/slideLayout7.xml"/><Relationship Id="rId4" Type="http://schemas.openxmlformats.org/officeDocument/2006/relationships/image" Target="../media/image185.png"/></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image" Target="../media/image186.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image" Target="../media/image190.png"/><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2" Type="http://schemas.openxmlformats.org/officeDocument/2006/relationships/image" Target="../media/image193.png"/><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20.gif"/><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7.xml"/><Relationship Id="rId4" Type="http://schemas.openxmlformats.org/officeDocument/2006/relationships/image" Target="../media/image25.jpeg"/></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image" Target="../media/image195.png"/><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2" Type="http://schemas.openxmlformats.org/officeDocument/2006/relationships/image" Target="../media/image197.jpeg"/><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6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 Id="rId5" Type="http://schemas.openxmlformats.org/officeDocument/2006/relationships/image" Target="../media/image43.png"/><Relationship Id="rId4" Type="http://schemas.openxmlformats.org/officeDocument/2006/relationships/image" Target="../media/image42.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967641" y="145754"/>
            <a:ext cx="7224359" cy="1508105"/>
          </a:xfrm>
          <a:prstGeom prst="rect">
            <a:avLst/>
          </a:prstGeom>
        </p:spPr>
        <p:txBody>
          <a:bodyPr wrap="square">
            <a:spAutoFit/>
          </a:bodyPr>
          <a:lstStyle/>
          <a:p>
            <a:r>
              <a:rPr lang="en-IN" sz="46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063430" y="3687688"/>
            <a:ext cx="6857107" cy="533400"/>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6600" dirty="0">
                <a:solidFill>
                  <a:srgbClr val="17A889"/>
                </a:solidFill>
                <a:latin typeface="Arial" pitchFamily="34" charset="0"/>
                <a:cs typeface="Arial" pitchFamily="34" charset="0"/>
              </a:rPr>
              <a:t>infoway</a:t>
            </a:r>
          </a:p>
        </p:txBody>
      </p:sp>
      <p:sp>
        <p:nvSpPr>
          <p:cNvPr id="6" name="Rectangle 5">
            <a:extLst>
              <a:ext uri="{FF2B5EF4-FFF2-40B4-BE49-F238E27FC236}">
                <a16:creationId xmlns:a16="http://schemas.microsoft.com/office/drawing/2014/main" id="{B8948F78-B708-4250-8816-44ACEC13C281}"/>
              </a:ext>
            </a:extLst>
          </p:cNvPr>
          <p:cNvSpPr/>
          <p:nvPr/>
        </p:nvSpPr>
        <p:spPr>
          <a:xfrm>
            <a:off x="184322" y="5517232"/>
            <a:ext cx="11675299" cy="400110"/>
          </a:xfrm>
          <a:prstGeom prst="rect">
            <a:avLst/>
          </a:prstGeom>
        </p:spPr>
        <p:txBody>
          <a:bodyPr wrap="square">
            <a:spAutoFit/>
          </a:bodyPr>
          <a:lstStyle/>
          <a:p>
            <a:r>
              <a:rPr lang="en-IN" sz="2000" dirty="0">
                <a:solidFill>
                  <a:srgbClr val="1185E5"/>
                </a:solidFill>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SQL, PL/SQL and also NoSQL(MongoDB)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accent4">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accent4">
                    <a:lumMod val="50000"/>
                  </a:schemeClr>
                </a:solidFill>
              </a:rPr>
              <a:t>Which module(s) you have completed?</a:t>
            </a:r>
          </a:p>
        </p:txBody>
      </p:sp>
      <p:pic>
        <p:nvPicPr>
          <p:cNvPr id="2" name="Picture 1">
            <a:extLst>
              <a:ext uri="{FF2B5EF4-FFF2-40B4-BE49-F238E27FC236}">
                <a16:creationId xmlns:a16="http://schemas.microsoft.com/office/drawing/2014/main" id="{25EE1F35-CEA0-424A-A0FC-54148ECB94F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398" y="152400"/>
            <a:ext cx="3218893" cy="1044352"/>
          </a:xfrm>
          <a:prstGeom prst="rect">
            <a:avLst/>
          </a:prstGeom>
        </p:spPr>
      </p:pic>
      <p:sp>
        <p:nvSpPr>
          <p:cNvPr id="3" name="TextBox 2">
            <a:extLst>
              <a:ext uri="{FF2B5EF4-FFF2-40B4-BE49-F238E27FC236}">
                <a16:creationId xmlns:a16="http://schemas.microsoft.com/office/drawing/2014/main" id="{685929B2-6349-4CA9-ABFF-E94AF285D846}"/>
              </a:ext>
            </a:extLst>
          </p:cNvPr>
          <p:cNvSpPr txBox="1"/>
          <p:nvPr/>
        </p:nvSpPr>
        <p:spPr>
          <a:xfrm>
            <a:off x="181341" y="4262803"/>
            <a:ext cx="6076645"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chemeClr val="accent6">
                    <a:lumMod val="75000"/>
                  </a:schemeClr>
                </a:solidFill>
              </a:rPr>
              <a:t>If A and a, B and b, C and c, etc. are treated in the same way then it is case-insensitive. </a:t>
            </a:r>
            <a:endParaRPr lang="en-IN" sz="2200" dirty="0">
              <a:solidFill>
                <a:schemeClr val="accent6">
                  <a:lumMod val="75000"/>
                </a:schemeClr>
              </a:solidFill>
            </a:endParaRPr>
          </a:p>
        </p:txBody>
      </p:sp>
    </p:spTree>
    <p:extLst>
      <p:ext uri="{BB962C8B-B14F-4D97-AF65-F5344CB8AC3E}">
        <p14:creationId xmlns:p14="http://schemas.microsoft.com/office/powerpoint/2010/main" val="323802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771551873"/>
              </p:ext>
            </p:extLst>
          </p:nvPr>
        </p:nvGraphicFramePr>
        <p:xfrm>
          <a:off x="407368" y="2308969"/>
          <a:ext cx="11305257" cy="128016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743487"/>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1556792"/>
            <a:ext cx="11233248" cy="2469522"/>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spTree>
    <p:extLst>
      <p:ext uri="{BB962C8B-B14F-4D97-AF65-F5344CB8AC3E}">
        <p14:creationId xmlns:p14="http://schemas.microsoft.com/office/powerpoint/2010/main" val="395710160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2536168566"/>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163121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a:t>
            </a:r>
          </a:p>
        </p:txBody>
      </p:sp>
    </p:spTree>
    <p:extLst>
      <p:ext uri="{BB962C8B-B14F-4D97-AF65-F5344CB8AC3E}">
        <p14:creationId xmlns:p14="http://schemas.microsoft.com/office/powerpoint/2010/main" val="398372100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667390787"/>
              </p:ext>
            </p:extLst>
          </p:nvPr>
        </p:nvGraphicFramePr>
        <p:xfrm>
          <a:off x="408188" y="35766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yyyyyy</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yyyyyy</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Tree>
    <p:extLst>
      <p:ext uri="{BB962C8B-B14F-4D97-AF65-F5344CB8AC3E}">
        <p14:creationId xmlns:p14="http://schemas.microsoft.com/office/powerpoint/2010/main" val="398372100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nvGraphicFramePr>
        <p:xfrm>
          <a:off x="479376" y="1280734"/>
          <a:ext cx="5760641" cy="2133600"/>
        </p:xfrm>
        <a:graphic>
          <a:graphicData uri="http://schemas.openxmlformats.org/drawingml/2006/table">
            <a:tbl>
              <a:tblPr/>
              <a:tblGrid>
                <a:gridCol w="604867">
                  <a:extLst>
                    <a:ext uri="{9D8B030D-6E8A-4147-A177-3AD203B41FA5}">
                      <a16:colId xmlns:a16="http://schemas.microsoft.com/office/drawing/2014/main" val="1476581868"/>
                    </a:ext>
                  </a:extLst>
                </a:gridCol>
                <a:gridCol w="1699390">
                  <a:extLst>
                    <a:ext uri="{9D8B030D-6E8A-4147-A177-3AD203B41FA5}">
                      <a16:colId xmlns:a16="http://schemas.microsoft.com/office/drawing/2014/main" val="20000"/>
                    </a:ext>
                  </a:extLst>
                </a:gridCol>
                <a:gridCol w="1728192">
                  <a:extLst>
                    <a:ext uri="{9D8B030D-6E8A-4147-A177-3AD203B41FA5}">
                      <a16:colId xmlns:a16="http://schemas.microsoft.com/office/drawing/2014/main" val="20001"/>
                    </a:ext>
                  </a:extLst>
                </a:gridCol>
                <a:gridCol w="1728192">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nvGraphicFramePr>
        <p:xfrm>
          <a:off x="500907" y="4070185"/>
          <a:ext cx="4244087" cy="2560320"/>
        </p:xfrm>
        <a:graphic>
          <a:graphicData uri="http://schemas.openxmlformats.org/drawingml/2006/table">
            <a:tbl>
              <a:tblPr/>
              <a:tblGrid>
                <a:gridCol w="1684881">
                  <a:extLst>
                    <a:ext uri="{9D8B030D-6E8A-4147-A177-3AD203B41FA5}">
                      <a16:colId xmlns:a16="http://schemas.microsoft.com/office/drawing/2014/main" val="20000"/>
                    </a:ext>
                  </a:extLst>
                </a:gridCol>
                <a:gridCol w="2559206">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yyyyyy</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nvGraphicFramePr>
        <p:xfrm>
          <a:off x="6902902" y="1280734"/>
          <a:ext cx="4665706" cy="2560320"/>
        </p:xfrm>
        <a:graphic>
          <a:graphicData uri="http://schemas.openxmlformats.org/drawingml/2006/table">
            <a:tbl>
              <a:tblPr/>
              <a:tblGrid>
                <a:gridCol w="993297">
                  <a:extLst>
                    <a:ext uri="{9D8B030D-6E8A-4147-A177-3AD203B41FA5}">
                      <a16:colId xmlns:a16="http://schemas.microsoft.com/office/drawing/2014/main" val="1101601015"/>
                    </a:ext>
                  </a:extLst>
                </a:gridCol>
                <a:gridCol w="1368152">
                  <a:extLst>
                    <a:ext uri="{9D8B030D-6E8A-4147-A177-3AD203B41FA5}">
                      <a16:colId xmlns:a16="http://schemas.microsoft.com/office/drawing/2014/main" val="20000"/>
                    </a:ext>
                  </a:extLst>
                </a:gridCol>
                <a:gridCol w="2304257">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
        <p:nvSpPr>
          <p:cNvPr id="6" name="Rectangle 5">
            <a:extLst>
              <a:ext uri="{FF2B5EF4-FFF2-40B4-BE49-F238E27FC236}">
                <a16:creationId xmlns:a16="http://schemas.microsoft.com/office/drawing/2014/main" id="{688BFC54-FB90-41FA-B095-207E4E8953DA}"/>
              </a:ext>
            </a:extLst>
          </p:cNvPr>
          <p:cNvSpPr/>
          <p:nvPr/>
        </p:nvSpPr>
        <p:spPr>
          <a:xfrm>
            <a:off x="500907" y="2996952"/>
            <a:ext cx="5739110" cy="354338"/>
          </a:xfrm>
          <a:prstGeom prst="rect">
            <a:avLst/>
          </a:prstGeom>
          <a:noFill/>
          <a:ln w="19050">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63B02448-7A31-462C-B10F-9A1215993BD2}"/>
              </a:ext>
            </a:extLst>
          </p:cNvPr>
          <p:cNvSpPr/>
          <p:nvPr/>
        </p:nvSpPr>
        <p:spPr>
          <a:xfrm>
            <a:off x="500907" y="5772111"/>
            <a:ext cx="4244087" cy="354338"/>
          </a:xfrm>
          <a:prstGeom prst="rect">
            <a:avLst/>
          </a:prstGeom>
          <a:noFill/>
          <a:ln w="19050">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43466826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Tree>
    <p:extLst>
      <p:ext uri="{BB962C8B-B14F-4D97-AF65-F5344CB8AC3E}">
        <p14:creationId xmlns:p14="http://schemas.microsoft.com/office/powerpoint/2010/main" val="84704261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2002809024"/>
              </p:ext>
            </p:extLst>
          </p:nvPr>
        </p:nvGraphicFramePr>
        <p:xfrm>
          <a:off x="525262" y="5013176"/>
          <a:ext cx="10989639" cy="170688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third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354217"/>
          </a:xfrm>
          <a:prstGeom prst="rect">
            <a:avLst/>
          </a:prstGeom>
          <a:noFill/>
        </p:spPr>
        <p:txBody>
          <a:bodyPr wrap="square">
            <a:spAutoFit/>
          </a:bodyPr>
          <a:lstStyle/>
          <a:p>
            <a:r>
              <a:rPr lang="en-IN" sz="1600" dirty="0">
                <a:latin typeface="Arial" panose="020B0604020202020204" pitchFamily="34" charset="0"/>
                <a:cs typeface="Arial" panose="020B0604020202020204" pitchFamily="34" charset="0"/>
              </a:rPr>
              <a:t>struct </a:t>
            </a:r>
            <a:r>
              <a:rPr lang="en-IN" sz="1600" dirty="0">
                <a:solidFill>
                  <a:srgbClr val="006C86"/>
                </a:solidFill>
                <a:latin typeface="Arial" panose="020B0604020202020204" pitchFamily="34" charset="0"/>
                <a:cs typeface="Arial" panose="020B0604020202020204" pitchFamily="34" charset="0"/>
              </a:rPr>
              <a:t>Employee</a:t>
            </a:r>
            <a:r>
              <a:rPr lang="en-IN" sz="1600" dirty="0">
                <a:latin typeface="Arial" panose="020B0604020202020204" pitchFamily="34" charset="0"/>
                <a:cs typeface="Arial" panose="020B0604020202020204" pitchFamily="34" charset="0"/>
              </a:rPr>
              <a:t> {</a:t>
            </a:r>
          </a:p>
          <a:p>
            <a:r>
              <a:rPr lang="en-IN" sz="1600" dirty="0">
                <a:latin typeface="Arial" panose="020B0604020202020204" pitchFamily="34" charset="0"/>
                <a:cs typeface="Arial" panose="020B0604020202020204" pitchFamily="34" charset="0"/>
              </a:rPr>
              <a:t>   char   emp_no[14];</a:t>
            </a:r>
          </a:p>
          <a:p>
            <a:r>
              <a:rPr lang="en-IN" sz="1600" dirty="0">
                <a:latin typeface="Arial" panose="020B0604020202020204" pitchFamily="34" charset="0"/>
                <a:cs typeface="Arial" panose="020B0604020202020204" pitchFamily="34" charset="0"/>
              </a:rPr>
              <a:t>   char  emp_name[50];</a:t>
            </a:r>
          </a:p>
          <a:p>
            <a:r>
              <a:rPr lang="en-IN" sz="1600" dirty="0">
                <a:latin typeface="Arial" panose="020B0604020202020204" pitchFamily="34" charset="0"/>
                <a:cs typeface="Arial" panose="020B0604020202020204" pitchFamily="34" charset="0"/>
              </a:rPr>
              <a:t>   int   salary;</a:t>
            </a:r>
          </a:p>
          <a:p>
            <a:r>
              <a:rPr lang="en-IN" sz="1600" dirty="0">
                <a:latin typeface="Arial" panose="020B0604020202020204" pitchFamily="34" charset="0"/>
                <a:cs typeface="Arial" panose="020B0604020202020204" pitchFamily="34" charset="0"/>
              </a:rPr>
              <a:t>} </a:t>
            </a:r>
            <a:r>
              <a:rPr lang="en-IN" sz="1600" dirty="0">
                <a:solidFill>
                  <a:srgbClr val="006C86"/>
                </a:solidFill>
                <a:latin typeface="Arial" panose="020B0604020202020204" pitchFamily="34" charset="0"/>
                <a:cs typeface="Arial" panose="020B0604020202020204" pitchFamily="34" charset="0"/>
              </a:rPr>
              <a:t>emp</a:t>
            </a:r>
            <a:r>
              <a:rPr lang="en-IN" sz="16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569660"/>
          </a:xfrm>
          <a:prstGeom prst="rect">
            <a:avLst/>
          </a:prstGeom>
          <a:noFill/>
        </p:spPr>
        <p:txBody>
          <a:bodyPr wrap="square">
            <a:spAutoFit/>
          </a:bodyPr>
          <a:lstStyle/>
          <a:p>
            <a:r>
              <a:rPr lang="en-IN" sz="1600" dirty="0">
                <a:latin typeface="Arial" panose="020B0604020202020204" pitchFamily="34" charset="0"/>
                <a:cs typeface="Arial" panose="020B0604020202020204" pitchFamily="34" charset="0"/>
              </a:rPr>
              <a:t>struct </a:t>
            </a:r>
            <a:r>
              <a:rPr lang="en-IN" sz="1600" dirty="0">
                <a:solidFill>
                  <a:srgbClr val="006C86"/>
                </a:solidFill>
                <a:latin typeface="Arial" panose="020B0604020202020204" pitchFamily="34" charset="0"/>
                <a:cs typeface="Arial" panose="020B0604020202020204" pitchFamily="34" charset="0"/>
              </a:rPr>
              <a:t>Employee</a:t>
            </a:r>
            <a:r>
              <a:rPr lang="en-IN" sz="1600" dirty="0">
                <a:latin typeface="Arial" panose="020B0604020202020204" pitchFamily="34" charset="0"/>
                <a:cs typeface="Arial" panose="020B0604020202020204" pitchFamily="34" charset="0"/>
              </a:rPr>
              <a:t> {</a:t>
            </a:r>
          </a:p>
          <a:p>
            <a:r>
              <a:rPr lang="en-IN" sz="1600" dirty="0">
                <a:latin typeface="Arial" panose="020B0604020202020204" pitchFamily="34" charset="0"/>
                <a:cs typeface="Arial" panose="020B0604020202020204" pitchFamily="34" charset="0"/>
              </a:rPr>
              <a:t>   char   emp_no[14];</a:t>
            </a:r>
          </a:p>
          <a:p>
            <a:r>
              <a:rPr lang="en-IN" sz="1600" dirty="0">
                <a:latin typeface="Arial" panose="020B0604020202020204" pitchFamily="34" charset="0"/>
                <a:cs typeface="Arial" panose="020B0604020202020204" pitchFamily="34" charset="0"/>
              </a:rPr>
              <a:t>   char emp_name[50];</a:t>
            </a:r>
          </a:p>
          <a:p>
            <a:r>
              <a:rPr lang="en-IN" sz="1600" dirty="0">
                <a:latin typeface="Arial" panose="020B0604020202020204" pitchFamily="34" charset="0"/>
                <a:cs typeface="Arial" panose="020B0604020202020204" pitchFamily="34" charset="0"/>
              </a:rPr>
              <a:t>   int   salary;</a:t>
            </a:r>
          </a:p>
          <a:p>
            <a:r>
              <a:rPr lang="en-IN" sz="1600" dirty="0">
                <a:latin typeface="Arial" panose="020B0604020202020204" pitchFamily="34" charset="0"/>
                <a:cs typeface="Arial" panose="020B0604020202020204" pitchFamily="34" charset="0"/>
              </a:rPr>
              <a:t>};</a:t>
            </a:r>
          </a:p>
          <a:p>
            <a:r>
              <a:rPr lang="en-IN" sz="1600" dirty="0">
                <a:latin typeface="Arial" panose="020B0604020202020204" pitchFamily="34" charset="0"/>
                <a:cs typeface="Arial" panose="020B0604020202020204" pitchFamily="34" charset="0"/>
              </a:rPr>
              <a:t>struct </a:t>
            </a:r>
            <a:r>
              <a:rPr lang="en-IN" sz="1600" dirty="0">
                <a:solidFill>
                  <a:srgbClr val="006C86"/>
                </a:solidFill>
                <a:latin typeface="Arial" panose="020B0604020202020204" pitchFamily="34" charset="0"/>
                <a:cs typeface="Arial" panose="020B0604020202020204" pitchFamily="34" charset="0"/>
              </a:rPr>
              <a:t>Employee emp</a:t>
            </a:r>
            <a:r>
              <a:rPr lang="en-IN" sz="16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8384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File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91345" y="1916832"/>
            <a:ext cx="11809308" cy="4884355"/>
            <a:chOff x="7129861" y="4077606"/>
            <a:chExt cx="11546462" cy="4884355"/>
          </a:xfrm>
        </p:grpSpPr>
        <p:sp>
          <p:nvSpPr>
            <p:cNvPr id="10" name="Rectangle 9">
              <a:extLst>
                <a:ext uri="{FF2B5EF4-FFF2-40B4-BE49-F238E27FC236}">
                  <a16:creationId xmlns:a16="http://schemas.microsoft.com/office/drawing/2014/main" id="{58639E09-8671-429F-A84D-38A2FB0A1C06}"/>
                </a:ext>
              </a:extLst>
            </p:cNvPr>
            <p:cNvSpPr/>
            <p:nvPr/>
          </p:nvSpPr>
          <p:spPr>
            <a:xfrm>
              <a:off x="7129861" y="4077606"/>
              <a:ext cx="1842669"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784749" y="4437646"/>
              <a:ext cx="2174424"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341632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sham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
          <p:nvSpPr>
            <p:cNvPr id="18" name="TextBox 4">
              <a:extLst>
                <a:ext uri="{FF2B5EF4-FFF2-40B4-BE49-F238E27FC236}">
                  <a16:creationId xmlns:a16="http://schemas.microsoft.com/office/drawing/2014/main" id="{538D7DD9-7751-4D7E-8D6B-76F445598B88}"/>
                </a:ext>
              </a:extLst>
            </p:cNvPr>
            <p:cNvSpPr txBox="1"/>
            <p:nvPr/>
          </p:nvSpPr>
          <p:spPr>
            <a:xfrm>
              <a:off x="14217914" y="4437646"/>
              <a:ext cx="2034763"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pankaj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jerry 2000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481117F3-731C-4A41-967E-5ED359D1DA31}"/>
                </a:ext>
              </a:extLst>
            </p:cNvPr>
            <p:cNvSpPr/>
            <p:nvPr/>
          </p:nvSpPr>
          <p:spPr>
            <a:xfrm>
              <a:off x="11818667" y="4077606"/>
              <a:ext cx="1718073"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CC0FA44E-CDC5-4B02-8050-4327EEF62A7E}"/>
                </a:ext>
              </a:extLst>
            </p:cNvPr>
            <p:cNvSpPr/>
            <p:nvPr/>
          </p:nvSpPr>
          <p:spPr>
            <a:xfrm>
              <a:off x="14212447" y="4077606"/>
              <a:ext cx="1929289"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5B976251-EAA6-49A4-A18F-D70D084EF9E0}"/>
                </a:ext>
              </a:extLst>
            </p:cNvPr>
            <p:cNvSpPr/>
            <p:nvPr/>
          </p:nvSpPr>
          <p:spPr>
            <a:xfrm>
              <a:off x="16634573" y="4077606"/>
              <a:ext cx="181141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70696" y="4077606"/>
              <a:ext cx="1842670"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Tree>
    <p:extLst>
      <p:ext uri="{BB962C8B-B14F-4D97-AF65-F5344CB8AC3E}">
        <p14:creationId xmlns:p14="http://schemas.microsoft.com/office/powerpoint/2010/main" val="283979227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91344" y="3687477"/>
            <a:ext cx="9865096" cy="1200329"/>
          </a:xfrm>
          <a:prstGeom prst="rect">
            <a:avLst/>
          </a:prstGeom>
          <a:noFill/>
        </p:spPr>
        <p:txBody>
          <a:bodyPr wrap="square" rtlCol="0">
            <a:spAutoFit/>
          </a:bodyPr>
          <a:lstStyle/>
          <a:p>
            <a:pPr algn="just"/>
            <a:r>
              <a:rPr lang="en-IN" sz="2000" dirty="0"/>
              <a:t>When you use MySQL, you’re actually using at least two programmes. One program is the MySQL server </a:t>
            </a:r>
            <a:r>
              <a:rPr lang="en-IN" sz="2800" dirty="0"/>
              <a:t>(</a:t>
            </a:r>
            <a:r>
              <a:rPr lang="en-IN" sz="3200" i="1" dirty="0">
                <a:solidFill>
                  <a:srgbClr val="FF0000"/>
                </a:solidFill>
              </a:rPr>
              <a:t>mysqld</a:t>
            </a:r>
            <a:r>
              <a:rPr lang="en-IN" sz="2800" dirty="0"/>
              <a:t>)</a:t>
            </a:r>
            <a:r>
              <a:rPr lang="en-IN" sz="2000" i="1" dirty="0"/>
              <a:t> </a:t>
            </a:r>
            <a:r>
              <a:rPr lang="en-IN" sz="2000" dirty="0"/>
              <a:t>and other program is client program </a:t>
            </a:r>
            <a:r>
              <a:rPr lang="en-IN" sz="2800" dirty="0"/>
              <a:t>(</a:t>
            </a:r>
            <a:r>
              <a:rPr lang="en-IN" sz="3200" i="1" dirty="0">
                <a:solidFill>
                  <a:srgbClr val="FF0000"/>
                </a:solidFill>
              </a:rPr>
              <a:t>mysql</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2524352" y="3429000"/>
            <a:ext cx="7071288" cy="2771181"/>
          </a:xfrm>
          <a:prstGeom prst="rect">
            <a:avLst/>
          </a:prstGeom>
          <a:noFill/>
        </p:spPr>
      </p:pic>
    </p:spTree>
    <p:extLst>
      <p:ext uri="{BB962C8B-B14F-4D97-AF65-F5344CB8AC3E}">
        <p14:creationId xmlns:p14="http://schemas.microsoft.com/office/powerpoint/2010/main" val="141578042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548680"/>
            <a:ext cx="12190413" cy="4286256"/>
          </a:xfrm>
          <a:prstGeom prst="rect">
            <a:avLst/>
          </a:prstGeom>
          <a:noFill/>
        </p:spPr>
      </p:pic>
      <p:sp>
        <p:nvSpPr>
          <p:cNvPr id="9" name="Rectangle 8">
            <a:extLst>
              <a:ext uri="{FF2B5EF4-FFF2-40B4-BE49-F238E27FC236}">
                <a16:creationId xmlns:a16="http://schemas.microsoft.com/office/drawing/2014/main" id="{21D463F1-BAAD-4732-BDD3-00C1B05E4B41}"/>
              </a:ext>
            </a:extLst>
          </p:cNvPr>
          <p:cNvSpPr/>
          <p:nvPr/>
        </p:nvSpPr>
        <p:spPr>
          <a:xfrm>
            <a:off x="227349" y="4361036"/>
            <a:ext cx="11737303" cy="218521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a:t>
            </a: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a:t>
            </a:r>
            <a:r>
              <a:rPr lang="en-US" sz="3200" i="1">
                <a:solidFill>
                  <a:srgbClr val="FF9900"/>
                </a:solidFill>
                <a:latin typeface="Arial" pitchFamily="34" charset="0"/>
                <a:cs typeface="Arial" pitchFamily="34" charset="0"/>
              </a:rPr>
              <a:t>in MySQL</a:t>
            </a:r>
            <a:endParaRPr lang="en-US" sz="3200" i="1" dirty="0">
              <a:solidFill>
                <a:srgbClr val="FF9900"/>
              </a:solidFill>
              <a:latin typeface="Arial" pitchFamily="34" charset="0"/>
              <a:cs typeface="Arial" pitchFamily="34" charset="0"/>
            </a:endParaRP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spTree>
    <p:extLst>
      <p:ext uri="{BB962C8B-B14F-4D97-AF65-F5344CB8AC3E}">
        <p14:creationId xmlns:p14="http://schemas.microsoft.com/office/powerpoint/2010/main" val="5620301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a:t>
            </a:r>
            <a:r>
              <a:rPr lang="en-US" sz="3200" i="1">
                <a:solidFill>
                  <a:srgbClr val="FF9900"/>
                </a:solidFill>
                <a:latin typeface="Arial" pitchFamily="34" charset="0"/>
                <a:cs typeface="Arial" pitchFamily="34" charset="0"/>
              </a:rPr>
              <a:t>Storage Structures</a:t>
            </a:r>
            <a:endParaRPr lang="en-US" sz="3200" i="1" dirty="0">
              <a:solidFill>
                <a:srgbClr val="FF9900"/>
              </a:solidFill>
              <a:latin typeface="Arial" pitchFamily="34" charset="0"/>
              <a:cs typeface="Arial" pitchFamily="34" charset="0"/>
            </a:endParaRP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968024"/>
            <a:ext cx="11377264" cy="1295868"/>
          </a:xfrm>
          <a:prstGeom prst="rect">
            <a:avLst/>
          </a:prstGeom>
        </p:spPr>
        <p:txBody>
          <a:bodyPr wrap="square">
            <a:spAutoFit/>
          </a:bodyPr>
          <a:lstStyle/>
          <a:p>
            <a:pPr marL="342900" indent="-342900">
              <a:lnSpc>
                <a:spcPct val="150000"/>
              </a:lnSpc>
              <a:buFont typeface="Wingdings" panose="05000000000000000000" pitchFamily="2" charset="2"/>
              <a:buChar char="§"/>
            </a:pPr>
            <a:r>
              <a:rPr lang="en-IN" dirty="0">
                <a:solidFill>
                  <a:srgbClr val="006C86"/>
                </a:solidFill>
                <a:latin typeface="Liberation Mono"/>
                <a:cs typeface="Arial" panose="020B0604020202020204" pitchFamily="34" charset="0"/>
              </a:rPr>
              <a:t>C:\&gt; mysql –hlocalhost –P3307 –uroot –p</a:t>
            </a:r>
          </a:p>
          <a:p>
            <a:pPr marL="342900" indent="-342900">
              <a:lnSpc>
                <a:spcPct val="150000"/>
              </a:lnSpc>
              <a:buFont typeface="Wingdings" panose="05000000000000000000" pitchFamily="2" charset="2"/>
              <a:buChar char="§"/>
            </a:pPr>
            <a:r>
              <a:rPr lang="en-IN" dirty="0">
                <a:solidFill>
                  <a:srgbClr val="006C86"/>
                </a:solidFill>
                <a:latin typeface="Liberation Mono"/>
                <a:cs typeface="Arial" panose="020B0604020202020204" pitchFamily="34" charset="0"/>
              </a:rPr>
              <a:t>C:\&gt; mysql –h127.0.0.1 –P3307 –uroot –p db01</a:t>
            </a:r>
          </a:p>
          <a:p>
            <a:pPr marL="342900" indent="-342900">
              <a:lnSpc>
                <a:spcPct val="150000"/>
              </a:lnSpc>
              <a:buFont typeface="Wingdings" panose="05000000000000000000" pitchFamily="2" charset="2"/>
              <a:buChar char="§"/>
            </a:pPr>
            <a:r>
              <a:rPr lang="en-IN" dirty="0">
                <a:solidFill>
                  <a:srgbClr val="006C86"/>
                </a:solidFill>
                <a:latin typeface="Liberation Mono"/>
                <a:cs typeface="Arial" panose="020B0604020202020204" pitchFamily="34" charset="0"/>
              </a:rPr>
              <a:t>C:\&gt; mysql –h192.168.100.14 –P3307 –uroot –psaleel db01</a:t>
            </a:r>
          </a:p>
        </p:txBody>
      </p:sp>
      <p:sp>
        <p:nvSpPr>
          <p:cNvPr id="2" name="Rectangle 1"/>
          <p:cNvSpPr/>
          <p:nvPr/>
        </p:nvSpPr>
        <p:spPr>
          <a:xfrm>
            <a:off x="289299" y="341884"/>
            <a:ext cx="5121915" cy="400110"/>
          </a:xfrm>
          <a:prstGeom prst="rect">
            <a:avLst/>
          </a:prstGeom>
          <a:solidFill>
            <a:schemeClr val="accent6"/>
          </a:solidFill>
        </p:spPr>
        <p:txBody>
          <a:bodyPr wrap="none">
            <a:spAutoFit/>
          </a:bodyPr>
          <a:lstStyle/>
          <a:p>
            <a:r>
              <a:rPr lang="en-IN" sz="2000" dirty="0">
                <a:solidFill>
                  <a:srgbClr val="FFFF00"/>
                </a:solidFill>
                <a:latin typeface="Consolas" panose="020B0609020204030204" pitchFamily="49" charset="0"/>
                <a:ea typeface="Calibri" panose="020F0502020204030204" pitchFamily="34" charset="0"/>
              </a:rPr>
              <a:t>Default port for MySQL Server: </a:t>
            </a:r>
            <a:r>
              <a:rPr lang="en-IN" sz="2000" b="1" dirty="0">
                <a:solidFill>
                  <a:srgbClr val="FFFF00"/>
                </a:solidFill>
                <a:latin typeface="Consolas" panose="020B0609020204030204" pitchFamily="49" charset="0"/>
                <a:ea typeface="Calibri" panose="020F0502020204030204" pitchFamily="34" charset="0"/>
              </a:rPr>
              <a:t>3306</a:t>
            </a:r>
            <a:endParaRPr lang="en-IN" sz="20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2924944"/>
            <a:ext cx="11567341" cy="3744416"/>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B8B08B4-D143-4B1A-87F1-5DABE6D0608E}"/>
              </a:ext>
            </a:extLst>
          </p:cNvPr>
          <p:cNvSpPr/>
          <p:nvPr/>
        </p:nvSpPr>
        <p:spPr>
          <a:xfrm>
            <a:off x="1524596" y="3"/>
            <a:ext cx="9142810" cy="8384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File System</a:t>
            </a:r>
          </a:p>
        </p:txBody>
      </p:sp>
      <p:sp>
        <p:nvSpPr>
          <p:cNvPr id="14" name="TextBox 13">
            <a:extLst>
              <a:ext uri="{FF2B5EF4-FFF2-40B4-BE49-F238E27FC236}">
                <a16:creationId xmlns:a16="http://schemas.microsoft.com/office/drawing/2014/main" id="{C3B22D99-4A36-47B2-8903-58F427E1A124}"/>
              </a:ext>
            </a:extLst>
          </p:cNvPr>
          <p:cNvSpPr txBox="1"/>
          <p:nvPr/>
        </p:nvSpPr>
        <p:spPr>
          <a:xfrm>
            <a:off x="119336" y="44624"/>
            <a:ext cx="8136904" cy="1524007"/>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Create/Open an existing file with attributes as ("a" or "a+" or "w" or "w++") (</a:t>
            </a:r>
            <a:r>
              <a:rPr lang="en-IN" sz="1600" b="1" dirty="0">
                <a:latin typeface="Arial" panose="020B0604020202020204" pitchFamily="34" charset="0"/>
                <a:cs typeface="Arial" panose="020B0604020202020204" pitchFamily="34" charset="0"/>
              </a:rPr>
              <a:t>fopen</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Reading from file (</a:t>
            </a:r>
            <a:r>
              <a:rPr lang="en-IN" sz="1600" b="1" dirty="0">
                <a:latin typeface="Arial" panose="020B0604020202020204" pitchFamily="34" charset="0"/>
                <a:cs typeface="Arial" panose="020B0604020202020204" pitchFamily="34" charset="0"/>
              </a:rPr>
              <a:t>fscanf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fgets</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Writing to a file (</a:t>
            </a:r>
            <a:r>
              <a:rPr lang="en-IN" sz="1600" b="1" dirty="0">
                <a:latin typeface="Arial" panose="020B0604020202020204" pitchFamily="34" charset="0"/>
                <a:cs typeface="Arial" panose="020B0604020202020204" pitchFamily="34" charset="0"/>
              </a:rPr>
              <a:t>fprintf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fputs</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Closing a file (</a:t>
            </a:r>
            <a:r>
              <a:rPr lang="en-IN" sz="1600" b="1" dirty="0">
                <a:latin typeface="Arial" panose="020B0604020202020204" pitchFamily="34" charset="0"/>
                <a:cs typeface="Arial" panose="020B0604020202020204" pitchFamily="34" charset="0"/>
              </a:rPr>
              <a:t>fclose</a:t>
            </a:r>
            <a:r>
              <a:rPr lang="en-IN" sz="1600" dirty="0">
                <a:latin typeface="Arial" panose="020B0604020202020204" pitchFamily="34" charset="0"/>
                <a:cs typeface="Arial" panose="020B0604020202020204" pitchFamily="34" charset="0"/>
              </a:rPr>
              <a:t>)</a:t>
            </a:r>
          </a:p>
        </p:txBody>
      </p:sp>
      <p:grpSp>
        <p:nvGrpSpPr>
          <p:cNvPr id="9" name="Group 8">
            <a:extLst>
              <a:ext uri="{FF2B5EF4-FFF2-40B4-BE49-F238E27FC236}">
                <a16:creationId xmlns:a16="http://schemas.microsoft.com/office/drawing/2014/main" id="{11DA3492-B623-47C3-8A77-B29121C090C4}"/>
              </a:ext>
            </a:extLst>
          </p:cNvPr>
          <p:cNvGrpSpPr/>
          <p:nvPr/>
        </p:nvGrpSpPr>
        <p:grpSpPr>
          <a:xfrm>
            <a:off x="335360" y="1675830"/>
            <a:ext cx="11737304" cy="4921522"/>
            <a:chOff x="335360" y="1951672"/>
            <a:chExt cx="11737304" cy="4921522"/>
          </a:xfrm>
        </p:grpSpPr>
        <p:grpSp>
          <p:nvGrpSpPr>
            <p:cNvPr id="8" name="Group 7">
              <a:extLst>
                <a:ext uri="{FF2B5EF4-FFF2-40B4-BE49-F238E27FC236}">
                  <a16:creationId xmlns:a16="http://schemas.microsoft.com/office/drawing/2014/main" id="{17590DE7-B8F0-48FA-A000-06433E0502ED}"/>
                </a:ext>
              </a:extLst>
            </p:cNvPr>
            <p:cNvGrpSpPr/>
            <p:nvPr/>
          </p:nvGrpSpPr>
          <p:grpSpPr>
            <a:xfrm>
              <a:off x="335360" y="1951672"/>
              <a:ext cx="11737304" cy="4884354"/>
              <a:chOff x="335360" y="1988840"/>
              <a:chExt cx="11737304" cy="4884354"/>
            </a:xfrm>
          </p:grpSpPr>
          <p:grpSp>
            <p:nvGrpSpPr>
              <p:cNvPr id="6" name="Group 5">
                <a:extLst>
                  <a:ext uri="{FF2B5EF4-FFF2-40B4-BE49-F238E27FC236}">
                    <a16:creationId xmlns:a16="http://schemas.microsoft.com/office/drawing/2014/main" id="{37CE413B-9258-43B6-A842-0406948CFBBC}"/>
                  </a:ext>
                </a:extLst>
              </p:cNvPr>
              <p:cNvGrpSpPr/>
              <p:nvPr/>
            </p:nvGrpSpPr>
            <p:grpSpPr>
              <a:xfrm>
                <a:off x="335360" y="1988840"/>
                <a:ext cx="11737304" cy="4717688"/>
                <a:chOff x="191343" y="2492896"/>
                <a:chExt cx="11737304" cy="4055253"/>
              </a:xfrm>
            </p:grpSpPr>
            <p:grpSp>
              <p:nvGrpSpPr>
                <p:cNvPr id="18" name="Group 17">
                  <a:extLst>
                    <a:ext uri="{FF2B5EF4-FFF2-40B4-BE49-F238E27FC236}">
                      <a16:creationId xmlns:a16="http://schemas.microsoft.com/office/drawing/2014/main" id="{7B16BE47-88C1-4720-AE2F-50D9220EDA1D}"/>
                    </a:ext>
                  </a:extLst>
                </p:cNvPr>
                <p:cNvGrpSpPr/>
                <p:nvPr/>
              </p:nvGrpSpPr>
              <p:grpSpPr>
                <a:xfrm>
                  <a:off x="2567608" y="2852935"/>
                  <a:ext cx="9281118" cy="3695214"/>
                  <a:chOff x="2415354" y="4269506"/>
                  <a:chExt cx="9281118" cy="3493446"/>
                </a:xfrm>
              </p:grpSpPr>
              <p:sp>
                <p:nvSpPr>
                  <p:cNvPr id="26" name="TextBox 4">
                    <a:extLst>
                      <a:ext uri="{FF2B5EF4-FFF2-40B4-BE49-F238E27FC236}">
                        <a16:creationId xmlns:a16="http://schemas.microsoft.com/office/drawing/2014/main" id="{20946110-F3E8-40E3-9676-FB824CE1EF73}"/>
                      </a:ext>
                    </a:extLst>
                  </p:cNvPr>
                  <p:cNvSpPr txBox="1"/>
                  <p:nvPr/>
                </p:nvSpPr>
                <p:spPr>
                  <a:xfrm>
                    <a:off x="2415354" y="4269506"/>
                    <a:ext cx="1944216" cy="872914"/>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3" name="TextBox 4">
                    <a:extLst>
                      <a:ext uri="{FF2B5EF4-FFF2-40B4-BE49-F238E27FC236}">
                        <a16:creationId xmlns:a16="http://schemas.microsoft.com/office/drawing/2014/main" id="{EC18B6D7-4580-4672-939C-F438A0A039FE}"/>
                      </a:ext>
                    </a:extLst>
                  </p:cNvPr>
                  <p:cNvSpPr txBox="1"/>
                  <p:nvPr/>
                </p:nvSpPr>
                <p:spPr>
                  <a:xfrm>
                    <a:off x="9504893" y="4271298"/>
                    <a:ext cx="2191579" cy="3491654"/>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grpSp>
            <p:sp>
              <p:nvSpPr>
                <p:cNvPr id="3" name="Rectangle 2">
                  <a:extLst>
                    <a:ext uri="{FF2B5EF4-FFF2-40B4-BE49-F238E27FC236}">
                      <a16:creationId xmlns:a16="http://schemas.microsoft.com/office/drawing/2014/main" id="{98CA5CA5-4DD7-4F07-9667-0F9D4CE1A7DF}"/>
                    </a:ext>
                  </a:extLst>
                </p:cNvPr>
                <p:cNvSpPr/>
                <p:nvPr/>
              </p:nvSpPr>
              <p:spPr>
                <a:xfrm>
                  <a:off x="2567607" y="2492896"/>
                  <a:ext cx="194421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File attributes</a:t>
                  </a:r>
                  <a:endParaRPr lang="en-IN" dirty="0">
                    <a:solidFill>
                      <a:srgbClr val="00B0F0"/>
                    </a:solidFill>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10A437FF-8647-425E-8FD8-5D7B9C968DD0}"/>
                    </a:ext>
                  </a:extLst>
                </p:cNvPr>
                <p:cNvSpPr/>
                <p:nvPr/>
              </p:nvSpPr>
              <p:spPr>
                <a:xfrm>
                  <a:off x="191343" y="2492896"/>
                  <a:ext cx="230425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a:t>
                  </a:r>
                  <a:endParaRPr lang="en-IN" dirty="0">
                    <a:solidFill>
                      <a:srgbClr val="00B0F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86C9DE47-F852-4AFB-9BE2-68D7EB386403}"/>
                    </a:ext>
                  </a:extLst>
                </p:cNvPr>
                <p:cNvSpPr/>
                <p:nvPr/>
              </p:nvSpPr>
              <p:spPr>
                <a:xfrm>
                  <a:off x="9624391" y="2492896"/>
                  <a:ext cx="230425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emp_no, emp_name</a:t>
                  </a:r>
                  <a:endParaRPr lang="en-IN" dirty="0">
                    <a:solidFill>
                      <a:srgbClr val="00B0F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439815" y="2492896"/>
                  <a:ext cx="230425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a:t>
                  </a:r>
                  <a:endParaRPr lang="en-IN" dirty="0">
                    <a:solidFill>
                      <a:srgbClr val="00B0F0"/>
                    </a:solidFill>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7B5A4814-66DD-4E55-A395-B9F34714EFEA}"/>
                    </a:ext>
                  </a:extLst>
                </p:cNvPr>
                <p:cNvSpPr/>
                <p:nvPr/>
              </p:nvSpPr>
              <p:spPr>
                <a:xfrm>
                  <a:off x="6456039" y="2492896"/>
                  <a:ext cx="294441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 ID&gt;1000</a:t>
                  </a:r>
                  <a:endParaRPr lang="en-IN" dirty="0">
                    <a:solidFill>
                      <a:srgbClr val="00B0F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592157" y="2348879"/>
                <a:ext cx="2223923"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TextBox 4">
                <a:extLst>
                  <a:ext uri="{FF2B5EF4-FFF2-40B4-BE49-F238E27FC236}">
                    <a16:creationId xmlns:a16="http://schemas.microsoft.com/office/drawing/2014/main" id="{D764D521-F3F0-4C3C-8583-8E8077F752A3}"/>
                  </a:ext>
                </a:extLst>
              </p:cNvPr>
              <p:cNvSpPr txBox="1"/>
              <p:nvPr/>
            </p:nvSpPr>
            <p:spPr>
              <a:xfrm>
                <a:off x="7104112" y="2348879"/>
                <a:ext cx="2223923"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15" name="TextBox 4">
              <a:extLst>
                <a:ext uri="{FF2B5EF4-FFF2-40B4-BE49-F238E27FC236}">
                  <a16:creationId xmlns:a16="http://schemas.microsoft.com/office/drawing/2014/main" id="{45D80BBE-9609-46F1-A592-6A7C97B6465B}"/>
                </a:ext>
              </a:extLst>
            </p:cNvPr>
            <p:cNvSpPr txBox="1"/>
            <p:nvPr/>
          </p:nvSpPr>
          <p:spPr>
            <a:xfrm>
              <a:off x="376310" y="2348879"/>
              <a:ext cx="2223923" cy="4524315"/>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Tree>
    <p:extLst>
      <p:ext uri="{BB962C8B-B14F-4D97-AF65-F5344CB8AC3E}">
        <p14:creationId xmlns:p14="http://schemas.microsoft.com/office/powerpoint/2010/main" val="276815431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i="1" dirty="0"/>
              <a:t>STORAGE ENGINES</a:t>
            </a:r>
            <a:endParaRPr lang="en-US" i="1" dirty="0"/>
          </a:p>
        </p:txBody>
      </p:sp>
      <p:sp>
        <p:nvSpPr>
          <p:cNvPr id="3" name="Rectangle 2"/>
          <p:cNvSpPr/>
          <p:nvPr/>
        </p:nvSpPr>
        <p:spPr>
          <a:xfrm>
            <a:off x="464184" y="1124744"/>
            <a:ext cx="11176432" cy="646331"/>
          </a:xfrm>
          <a:prstGeom prst="rect">
            <a:avLst/>
          </a:prstGeom>
        </p:spPr>
        <p:txBody>
          <a:bodyPr wrap="square">
            <a:spAutoFit/>
          </a:bodyPr>
          <a:lstStyle/>
          <a:p>
            <a:pPr algn="just"/>
            <a:r>
              <a:rPr lang="en-IN"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b="1" dirty="0">
                <a:solidFill>
                  <a:srgbClr val="000000"/>
                </a:solidFill>
                <a:latin typeface="Palatino Linotype" panose="02040502050505030304" pitchFamily="18" charset="0"/>
                <a:cs typeface="Segoe UI Light" panose="020B0502040204020203" pitchFamily="34" charset="0"/>
              </a:rPr>
              <a:t>transactional </a:t>
            </a:r>
            <a:r>
              <a:rPr lang="en-IN" dirty="0">
                <a:solidFill>
                  <a:srgbClr val="000000"/>
                </a:solidFill>
                <a:latin typeface="Palatino Linotype" panose="02040502050505030304" pitchFamily="18" charset="0"/>
                <a:cs typeface="Segoe UI Light" panose="020B0502040204020203" pitchFamily="34" charset="0"/>
              </a:rPr>
              <a:t>and</a:t>
            </a:r>
            <a:r>
              <a:rPr lang="en-IN" b="1" dirty="0">
                <a:solidFill>
                  <a:srgbClr val="000000"/>
                </a:solidFill>
                <a:latin typeface="Palatino Linotype" panose="02040502050505030304" pitchFamily="18" charset="0"/>
                <a:cs typeface="Segoe UI Light" panose="020B0502040204020203" pitchFamily="34" charset="0"/>
              </a:rPr>
              <a:t> non-transactional.</a:t>
            </a:r>
            <a:endParaRPr lang="en-IN"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646331"/>
          </a:xfrm>
          <a:prstGeom prst="rect">
            <a:avLst/>
          </a:prstGeom>
        </p:spPr>
        <p:txBody>
          <a:bodyPr wrap="square">
            <a:spAutoFit/>
          </a:bodyPr>
          <a:lstStyle/>
          <a:p>
            <a:r>
              <a:rPr lang="en-IN" dirty="0">
                <a:solidFill>
                  <a:schemeClr val="bg2">
                    <a:lumMod val="50000"/>
                  </a:schemeClr>
                </a:solidFill>
                <a:latin typeface="Palatino Linotype" panose="02040502050505030304" pitchFamily="18" charset="0"/>
                <a:cs typeface="Segoe UI Light" panose="020B0502040204020203" pitchFamily="34" charset="0"/>
              </a:rPr>
              <a:t>Before MySQL version 5.5, MyISAM is the default storage engine when you create a table without specifying the storage engine explicitly. From version 5.5, MySQL uses </a:t>
            </a:r>
            <a:r>
              <a:rPr lang="en-IN" b="1" i="1" dirty="0">
                <a:solidFill>
                  <a:schemeClr val="bg2">
                    <a:lumMod val="50000"/>
                  </a:schemeClr>
                </a:solidFill>
                <a:latin typeface="Palatino Linotype" panose="02040502050505030304" pitchFamily="18" charset="0"/>
                <a:cs typeface="Segoe UI Light" panose="020B0502040204020203" pitchFamily="34" charset="0"/>
              </a:rPr>
              <a:t>InnoDB as the default storage engine</a:t>
            </a:r>
            <a:r>
              <a:rPr lang="en-IN" dirty="0">
                <a:solidFill>
                  <a:schemeClr val="bg2">
                    <a:lumMod val="50000"/>
                  </a:schemeClr>
                </a:solidFill>
                <a:latin typeface="Palatino Linotype" panose="02040502050505030304" pitchFamily="18" charset="0"/>
                <a:cs typeface="Segoe UI Light" panose="020B0502040204020203" pitchFamily="34" charset="0"/>
              </a:rPr>
              <a:t>.</a:t>
            </a:r>
          </a:p>
        </p:txBody>
      </p:sp>
      <p:graphicFrame>
        <p:nvGraphicFramePr>
          <p:cNvPr id="6" name="Table 5"/>
          <p:cNvGraphicFramePr>
            <a:graphicFrameLocks noGrp="1"/>
          </p:cNvGraphicFramePr>
          <p:nvPr>
            <p:extLst>
              <p:ext uri="{D42A27DB-BD31-4B8C-83A1-F6EECF244321}">
                <p14:modId xmlns:p14="http://schemas.microsoft.com/office/powerpoint/2010/main" val="314735508"/>
              </p:ext>
            </p:extLst>
          </p:nvPr>
        </p:nvGraphicFramePr>
        <p:xfrm>
          <a:off x="849695" y="4394200"/>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
        <p:nvSpPr>
          <p:cNvPr id="5" name="TextBox 4"/>
          <p:cNvSpPr txBox="1"/>
          <p:nvPr/>
        </p:nvSpPr>
        <p:spPr>
          <a:xfrm>
            <a:off x="407367" y="3200906"/>
            <a:ext cx="11239607" cy="738664"/>
          </a:xfrm>
          <a:prstGeom prst="rect">
            <a:avLst/>
          </a:prstGeom>
          <a:noFill/>
        </p:spPr>
        <p:txBody>
          <a:bodyPr wrap="square" rtlCol="0">
            <a:spAutoFit/>
          </a:bodyPr>
          <a:lstStyle/>
          <a:p>
            <a:r>
              <a:rPr lang="en-IN" dirty="0">
                <a:latin typeface="Palatino Linotype" panose="02040502050505030304" pitchFamily="18" charset="0"/>
              </a:rPr>
              <a:t>When you create  a table, MySQL creates a disk file that contains the table’s format (that is, its definition) . The format file has a basename that is the same name as the table name and an </a:t>
            </a:r>
            <a:r>
              <a:rPr lang="en-IN" sz="2400" dirty="0">
                <a:solidFill>
                  <a:srgbClr val="FE1212"/>
                </a:solidFill>
                <a:latin typeface="Palatino Linotype" panose="02040502050505030304" pitchFamily="18" charset="0"/>
              </a:rPr>
              <a:t>.frm</a:t>
            </a:r>
            <a:r>
              <a:rPr lang="en-IN" dirty="0">
                <a:latin typeface="Palatino Linotype" panose="02040502050505030304" pitchFamily="18" charset="0"/>
              </a:rPr>
              <a:t> extension.</a:t>
            </a:r>
          </a:p>
        </p:txBody>
      </p:sp>
    </p:spTree>
    <p:extLst>
      <p:ext uri="{BB962C8B-B14F-4D97-AF65-F5344CB8AC3E}">
        <p14:creationId xmlns:p14="http://schemas.microsoft.com/office/powerpoint/2010/main" val="197419777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194450"/>
            <a:ext cx="6172200"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SET DEFAULT_STORAGE_ENGINE </a:t>
            </a:r>
            <a:r>
              <a:rPr lang="en-IN" dirty="0">
                <a:solidFill>
                  <a:schemeClr val="accent5">
                    <a:lumMod val="7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InnoDB</a:t>
            </a:r>
            <a:r>
              <a:rPr lang="en-IN" dirty="0">
                <a:solidFill>
                  <a:srgbClr val="0077AA"/>
                </a:solidFill>
                <a:latin typeface="Liberation Mono"/>
                <a:ea typeface="Times New Roman" panose="02020603050405020304" pitchFamily="18" charset="0"/>
              </a:rPr>
              <a:t>;</a:t>
            </a:r>
          </a:p>
        </p:txBody>
      </p:sp>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268760"/>
            <a:ext cx="11665296" cy="5122228"/>
          </a:xfrm>
          <a:prstGeom prst="rect">
            <a:avLst/>
          </a:prstGeom>
        </p:spPr>
      </p:pic>
    </p:spTree>
    <p:extLst>
      <p:ext uri="{BB962C8B-B14F-4D97-AF65-F5344CB8AC3E}">
        <p14:creationId xmlns:p14="http://schemas.microsoft.com/office/powerpoint/2010/main" val="127992435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631763"/>
          </a:xfrm>
          <a:prstGeom prst="rect">
            <a:avLst/>
          </a:prstGeom>
        </p:spPr>
        <p:txBody>
          <a:bodyPr wrap="square">
            <a:spAutoFit/>
          </a:bodyPr>
          <a:lstStyle/>
          <a:p>
            <a:pPr marL="342900" indent="-342900" algn="just">
              <a:buFont typeface="Arial" panose="020B0604020202020204" pitchFamily="34" charset="0"/>
              <a:buChar char="•"/>
            </a:pPr>
            <a:r>
              <a:rPr lang="en-IN" sz="2000" b="1" i="1" dirty="0">
                <a:solidFill>
                  <a:srgbClr val="006C86"/>
                </a:solidFill>
                <a:latin typeface="Palatino Linotype" panose="02040502050505030304" pitchFamily="18" charset="0"/>
                <a:cs typeface="Segoe UI Light" panose="020B0502040204020203" pitchFamily="34" charset="0"/>
              </a:rPr>
              <a:t>InnoDB</a:t>
            </a:r>
            <a:r>
              <a:rPr lang="en-IN" sz="2000" dirty="0">
                <a:solidFill>
                  <a:srgbClr val="006C86"/>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1000" dirty="0">
              <a:solidFill>
                <a:srgbClr val="006C86"/>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Palatino Linotype" panose="02040502050505030304" pitchFamily="18" charset="0"/>
                <a:cs typeface="Segoe UI Light" panose="020B0502040204020203" pitchFamily="34" charset="0"/>
              </a:rPr>
              <a:t>MyISAM</a:t>
            </a:r>
            <a:r>
              <a:rPr lang="en-IN" sz="2000" dirty="0">
                <a:solidFill>
                  <a:srgbClr val="006C86"/>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1000" dirty="0">
              <a:solidFill>
                <a:srgbClr val="006C86"/>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Palatino Linotype" panose="02040502050505030304" pitchFamily="18" charset="0"/>
                <a:cs typeface="Segoe UI Light" panose="020B0502040204020203" pitchFamily="34" charset="0"/>
              </a:rPr>
              <a:t>Memory</a:t>
            </a:r>
            <a:r>
              <a:rPr lang="en-IN" sz="2000" dirty="0">
                <a:solidFill>
                  <a:srgbClr val="006C86"/>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1000" dirty="0">
              <a:solidFill>
                <a:srgbClr val="006C86"/>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Palatino Linotype" panose="02040502050505030304" pitchFamily="18" charset="0"/>
                <a:cs typeface="Segoe UI Light" panose="020B0502040204020203" pitchFamily="34" charset="0"/>
              </a:rPr>
              <a:t>CSV</a:t>
            </a:r>
            <a:r>
              <a:rPr lang="en-IN" sz="2000" dirty="0">
                <a:solidFill>
                  <a:srgbClr val="006C86"/>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Segoe UI Light" panose="020B0502040204020203" pitchFamily="34" charset="0"/>
                <a:cs typeface="Segoe UI Light" panose="020B0502040204020203"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1938992"/>
          </a:xfrm>
          <a:prstGeom prst="rect">
            <a:avLst/>
          </a:prstGeom>
        </p:spPr>
        <p:txBody>
          <a:bodyPr wrap="square">
            <a:spAutoFit/>
          </a:bodyPr>
          <a:lstStyle/>
          <a:p>
            <a:r>
              <a:rPr lang="en-US" sz="2000" b="1" dirty="0">
                <a:solidFill>
                  <a:srgbClr val="006C86"/>
                </a:solidFill>
                <a:latin typeface="Segoe UI Light" panose="020B0502040204020203" pitchFamily="34" charset="0"/>
                <a:cs typeface="Segoe UI Light" panose="020B0502040204020203" pitchFamily="34" charset="0"/>
              </a:rPr>
              <a:t>Tablespace</a:t>
            </a:r>
            <a:r>
              <a:rPr lang="en-US" sz="2000" dirty="0">
                <a:solidFill>
                  <a:srgbClr val="006C86"/>
                </a:solidFill>
                <a:latin typeface="Segoe UI Light" panose="020B0502040204020203" pitchFamily="34" charset="0"/>
                <a:cs typeface="Segoe UI Light" panose="020B0502040204020203" pitchFamily="34" charset="0"/>
              </a:rPr>
              <a:t>: A data file that can hold data for one or more InnoDB tables and associated indexes.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System tablespace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File per tablespace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General tablespace</a:t>
            </a:r>
          </a:p>
          <a:p>
            <a:endParaRPr lang="en-US" sz="2000" b="1" dirty="0">
              <a:solidFill>
                <a:srgbClr val="006C86"/>
              </a:solidFill>
              <a:latin typeface="Segoe UI Light" panose="020B0502040204020203" pitchFamily="34" charset="0"/>
              <a:cs typeface="Segoe UI Light" panose="020B0502040204020203" pitchFamily="34" charset="0"/>
            </a:endParaRPr>
          </a:p>
          <a:p>
            <a:r>
              <a:rPr lang="en-US" sz="2000" b="1" dirty="0">
                <a:solidFill>
                  <a:srgbClr val="006C86"/>
                </a:solidFill>
                <a:latin typeface="Segoe UI Light" panose="020B0502040204020203" pitchFamily="34" charset="0"/>
                <a:cs typeface="Segoe UI Light" panose="020B0502040204020203" pitchFamily="34" charset="0"/>
              </a:rPr>
              <a:t>Note:- </a:t>
            </a:r>
            <a:r>
              <a:rPr lang="en-US" sz="2000" dirty="0">
                <a:solidFill>
                  <a:srgbClr val="006C86"/>
                </a:solidFill>
                <a:latin typeface="Segoe UI Light" panose="020B0502040204020203" pitchFamily="34" charset="0"/>
                <a:cs typeface="Segoe UI Light" panose="020B0502040204020203" pitchFamily="34" charset="0"/>
              </a:rPr>
              <a:t>By default, InnoDB contains only one tablespace called the </a:t>
            </a:r>
            <a:r>
              <a:rPr lang="en-US" sz="2000" b="1" dirty="0">
                <a:solidFill>
                  <a:srgbClr val="006C86"/>
                </a:solidFill>
                <a:latin typeface="Segoe UI Light" panose="020B0502040204020203" pitchFamily="34" charset="0"/>
                <a:cs typeface="Segoe UI Light" panose="020B0502040204020203" pitchFamily="34" charset="0"/>
              </a:rPr>
              <a:t>System tablespace</a:t>
            </a:r>
            <a:r>
              <a:rPr lang="en-US" sz="2000" dirty="0">
                <a:solidFill>
                  <a:srgbClr val="006C86"/>
                </a:solidFill>
                <a:latin typeface="Segoe UI Light" panose="020B0502040204020203" pitchFamily="34" charset="0"/>
                <a:cs typeface="Segoe UI Light" panose="020B0502040204020203" pitchFamily="34" charset="0"/>
              </a:rPr>
              <a:t> whose identifier is 0</a:t>
            </a:r>
          </a:p>
        </p:txBody>
      </p:sp>
    </p:spTree>
    <p:extLst>
      <p:ext uri="{BB962C8B-B14F-4D97-AF65-F5344CB8AC3E}">
        <p14:creationId xmlns:p14="http://schemas.microsoft.com/office/powerpoint/2010/main" val="165612335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335360" y="3200039"/>
            <a:ext cx="47551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show </a:t>
            </a:r>
            <a:r>
              <a:rPr lang="en-IN" dirty="0">
                <a:latin typeface="Liberation Mono"/>
                <a:ea typeface="Arial Unicode MS"/>
                <a:cs typeface="Arial" panose="020B0604020202020204" pitchFamily="34" charset="0"/>
              </a:rPr>
              <a:t>engines</a:t>
            </a:r>
            <a:r>
              <a:rPr lang="en-IN"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show </a:t>
            </a:r>
            <a:r>
              <a:rPr lang="en-IN" dirty="0">
                <a:latin typeface="Liberation Mono"/>
                <a:ea typeface="Arial Unicode MS"/>
                <a:cs typeface="Arial" panose="020B0604020202020204" pitchFamily="34" charset="0"/>
              </a:rPr>
              <a:t>STORAGE</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engines</a:t>
            </a:r>
            <a:r>
              <a:rPr lang="en-IN"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828800"/>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270338005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SHOW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369332"/>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DATABASES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SCHEMAS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USE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dirty="0">
                <a:latin typeface="Palatino Linotype" panose="02040502050505030304" pitchFamily="18" charset="0"/>
                <a:cs typeface="Segoe UI Light" panose="020B0502040204020203" pitchFamily="34" charset="0"/>
              </a:rPr>
              <a:t>db_name</a:t>
            </a:r>
            <a:r>
              <a:rPr lang="en-IN" sz="2000" dirty="0">
                <a:latin typeface="Palatino Linotype" panose="02040502050505030304" pitchFamily="18" charset="0"/>
                <a:cs typeface="Segoe UI Light" panose="020B0502040204020203" pitchFamily="34" charset="0"/>
              </a:rPr>
              <a:t> 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882"/>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solidFill>
                  <a:srgbClr val="669900"/>
                </a:solidFill>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solidFill>
                  <a:srgbClr val="669900"/>
                </a:solidFill>
                <a:latin typeface="Liberation Mono"/>
                <a:cs typeface="Arial" panose="020B0604020202020204" pitchFamily="34" charset="0"/>
              </a:rPr>
              <a:t>db1</a:t>
            </a:r>
          </a:p>
        </p:txBody>
      </p:sp>
      <p:sp>
        <p:nvSpPr>
          <p:cNvPr id="4" name="Rectangle 3"/>
          <p:cNvSpPr/>
          <p:nvPr/>
        </p:nvSpPr>
        <p:spPr>
          <a:xfrm>
            <a:off x="620734" y="2043341"/>
            <a:ext cx="6477000" cy="1354217"/>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486304" cy="369332"/>
          </a:xfrm>
          <a:prstGeom prst="rect">
            <a:avLst/>
          </a:prstGeom>
        </p:spPr>
        <p:txBody>
          <a:bodyPr wrap="none">
            <a:spAutoFit/>
          </a:bodyPr>
          <a:lstStyle/>
          <a:p>
            <a:r>
              <a:rPr lang="en-IN" dirty="0">
                <a:solidFill>
                  <a:srgbClr val="0077AA"/>
                </a:solidFill>
                <a:latin typeface="Liberation Mono"/>
              </a:rPr>
              <a:t>USE</a:t>
            </a:r>
            <a:r>
              <a:rPr lang="en-IN" dirty="0">
                <a:solidFill>
                  <a:srgbClr val="000000"/>
                </a:solidFill>
                <a:latin typeface="Liberation Mono"/>
              </a:rPr>
              <a:t> </a:t>
            </a:r>
            <a:r>
              <a:rPr lang="en-IN" i="1" dirty="0">
                <a:solidFill>
                  <a:srgbClr val="000000"/>
                </a:solidFill>
                <a:latin typeface="Liberation Mono"/>
              </a:rPr>
              <a:t>db_name</a:t>
            </a:r>
            <a:endParaRPr lang="en-IN" dirty="0"/>
          </a:p>
        </p:txBody>
      </p:sp>
    </p:spTree>
    <p:extLst>
      <p:ext uri="{BB962C8B-B14F-4D97-AF65-F5344CB8AC3E}">
        <p14:creationId xmlns:p14="http://schemas.microsoft.com/office/powerpoint/2010/main" val="152473364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CREATE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3"/>
            <a:ext cx="9142810" cy="838499"/>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File System</a:t>
            </a:r>
            <a:endParaRPr lang="en-US" sz="3200" i="1" dirty="0">
              <a:solidFill>
                <a:srgbClr val="FF9900"/>
              </a:solidFill>
              <a:latin typeface="Arial" pitchFamily="34" charset="0"/>
              <a:cs typeface="Arial" pitchFamily="34" charset="0"/>
            </a:endParaRPr>
          </a:p>
        </p:txBody>
      </p:sp>
      <p:sp>
        <p:nvSpPr>
          <p:cNvPr id="10" name="Rectangle 9"/>
          <p:cNvSpPr/>
          <p:nvPr/>
        </p:nvSpPr>
        <p:spPr>
          <a:xfrm>
            <a:off x="214484" y="205568"/>
            <a:ext cx="8185772" cy="923330"/>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b="1" dirty="0">
                <a:solidFill>
                  <a:srgbClr val="00B0F0"/>
                </a:solidFill>
                <a:latin typeface="Palatino Linotype" pitchFamily="18" charset="0"/>
              </a:rPr>
              <a:t>e.g. *.txt, *.csv</a:t>
            </a:r>
            <a:r>
              <a:rPr lang="en-US" b="1" dirty="0">
                <a:latin typeface="Palatino Linotype" pitchFamily="18" charset="0"/>
              </a:rPr>
              <a:t>,</a:t>
            </a:r>
            <a:r>
              <a:rPr lang="en-US" b="1" dirty="0">
                <a:solidFill>
                  <a:srgbClr val="00B0F0"/>
                </a:solidFill>
                <a:latin typeface="Palatino Linotype" pitchFamily="18" charset="0"/>
              </a:rPr>
              <a:t>  *.tsv</a:t>
            </a:r>
            <a:r>
              <a:rPr lang="en-US" b="1" dirty="0">
                <a:latin typeface="Palatino Linotype" pitchFamily="18" charset="0"/>
              </a:rPr>
              <a:t>,</a:t>
            </a:r>
            <a:r>
              <a:rPr lang="en-US" b="1" dirty="0">
                <a:solidFill>
                  <a:srgbClr val="00B0F0"/>
                </a:solidFill>
                <a:latin typeface="Palatino Linotype" pitchFamily="18" charset="0"/>
              </a:rPr>
              <a:t>  *.psv</a:t>
            </a:r>
            <a:r>
              <a:rPr lang="en-US" b="1" dirty="0">
                <a:latin typeface="Palatino Linotype" pitchFamily="18" charset="0"/>
              </a:rPr>
              <a:t> etc. format)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commas or tabs.</a:t>
            </a:r>
          </a:p>
        </p:txBody>
      </p:sp>
      <p:pic>
        <p:nvPicPr>
          <p:cNvPr id="2" name="Picture 1"/>
          <p:cNvPicPr>
            <a:picLocks noChangeAspect="1"/>
          </p:cNvPicPr>
          <p:nvPr/>
        </p:nvPicPr>
        <p:blipFill>
          <a:blip r:embed="rId2"/>
          <a:stretch>
            <a:fillRect/>
          </a:stretch>
        </p:blipFill>
        <p:spPr>
          <a:xfrm>
            <a:off x="78859" y="4336157"/>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348797"/>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556792"/>
            <a:ext cx="6017141" cy="1938992"/>
          </a:xfrm>
          <a:prstGeom prst="rect">
            <a:avLst/>
          </a:prstGeom>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Tree>
    <p:extLst>
      <p:ext uri="{BB962C8B-B14F-4D97-AF65-F5344CB8AC3E}">
        <p14:creationId xmlns:p14="http://schemas.microsoft.com/office/powerpoint/2010/main" val="1941358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p:bldLst>
  </p:timing>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DATABASE</a:t>
            </a:r>
          </a:p>
        </p:txBody>
      </p:sp>
      <p:sp>
        <p:nvSpPr>
          <p:cNvPr id="5" name="Rectangle 4"/>
          <p:cNvSpPr/>
          <p:nvPr/>
        </p:nvSpPr>
        <p:spPr>
          <a:xfrm>
            <a:off x="263352" y="1680390"/>
            <a:ext cx="8773885" cy="369332"/>
          </a:xfrm>
          <a:prstGeom prst="rect">
            <a:avLst/>
          </a:prstGeom>
        </p:spPr>
        <p:txBody>
          <a:bodyPr wrap="square">
            <a:spAutoFit/>
          </a:bodyPr>
          <a:lstStyle/>
          <a:p>
            <a:pPr eaLnBrk="0" fontAlgn="base" hangingPunct="0">
              <a:spcBef>
                <a:spcPct val="0"/>
              </a:spcBef>
              <a:spcAft>
                <a:spcPct val="0"/>
              </a:spcAft>
            </a:pPr>
            <a:r>
              <a:rPr lang="en-IN" dirty="0">
                <a:solidFill>
                  <a:srgbClr val="0077AA"/>
                </a:solidFill>
                <a:latin typeface="Liberation Mono"/>
              </a:rPr>
              <a:t>CREATE {DATABASE | SCHEMA} [IF NOT EXISTS] db_name</a:t>
            </a:r>
          </a:p>
        </p:txBody>
      </p:sp>
      <p:sp>
        <p:nvSpPr>
          <p:cNvPr id="6" name="Rectangle 5"/>
          <p:cNvSpPr/>
          <p:nvPr/>
        </p:nvSpPr>
        <p:spPr>
          <a:xfrm>
            <a:off x="263352" y="3645024"/>
            <a:ext cx="8839199" cy="880369"/>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547512"/>
            <a:ext cx="6477000" cy="369332"/>
          </a:xfrm>
          <a:prstGeom prst="rect">
            <a:avLst/>
          </a:prstGeom>
          <a:noFill/>
        </p:spPr>
        <p:txBody>
          <a:bodyPr wrap="square">
            <a:spAutoFit/>
          </a:bodyPr>
          <a:lstStyle/>
          <a:p>
            <a:r>
              <a:rPr lang="en-IN"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Tree>
    <p:extLst>
      <p:ext uri="{BB962C8B-B14F-4D97-AF65-F5344CB8AC3E}">
        <p14:creationId xmlns:p14="http://schemas.microsoft.com/office/powerpoint/2010/main" val="250504884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DROP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369332"/>
          </a:xfrm>
          <a:prstGeom prst="rect">
            <a:avLst/>
          </a:prstGeom>
        </p:spPr>
        <p:txBody>
          <a:bodyPr wrap="square">
            <a:spAutoFit/>
          </a:bodyPr>
          <a:lstStyle/>
          <a:p>
            <a:pPr eaLnBrk="0" fontAlgn="base" hangingPunct="0">
              <a:spcBef>
                <a:spcPct val="0"/>
              </a:spcBef>
              <a:spcAft>
                <a:spcPct val="0"/>
              </a:spcAft>
            </a:pPr>
            <a:r>
              <a:rPr lang="en-IN"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5360" y="836712"/>
            <a:ext cx="11521280" cy="2246769"/>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3" name="Rectangle 2"/>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6796" y="775259"/>
            <a:ext cx="10972800" cy="236988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
        <p:nvSpPr>
          <p:cNvPr id="14" name="Rectangle 13">
            <a:extLst>
              <a:ext uri="{FF2B5EF4-FFF2-40B4-BE49-F238E27FC236}">
                <a16:creationId xmlns:a16="http://schemas.microsoft.com/office/drawing/2014/main" id="{E42E3E66-8876-403E-9464-79E0C379E403}"/>
              </a:ext>
            </a:extLst>
          </p:cNvPr>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user();</a:t>
            </a:r>
          </a:p>
        </p:txBody>
      </p:sp>
    </p:spTree>
    <p:extLst>
      <p:ext uri="{BB962C8B-B14F-4D97-AF65-F5344CB8AC3E}">
        <p14:creationId xmlns:p14="http://schemas.microsoft.com/office/powerpoint/2010/main" val="14276934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a:t>
            </a:r>
          </a:p>
        </p:txBody>
      </p:sp>
      <p:sp>
        <p:nvSpPr>
          <p:cNvPr id="9" name="Rectangle 8"/>
          <p:cNvSpPr/>
          <p:nvPr/>
        </p:nvSpPr>
        <p:spPr>
          <a:xfrm>
            <a:off x="695400" y="1460361"/>
            <a:ext cx="9972600" cy="4662815"/>
          </a:xfrm>
          <a:prstGeom prst="rect">
            <a:avLst/>
          </a:prstGeom>
        </p:spPr>
        <p:txBody>
          <a:bodyPr wrap="square">
            <a:spAutoFit/>
          </a:bodyPr>
          <a:lstStyle/>
          <a:p>
            <a:pPr>
              <a:lnSpc>
                <a:spcPct val="150000"/>
              </a:lnSpc>
            </a:pPr>
            <a:r>
              <a:rPr lang="en-US" dirty="0">
                <a:solidFill>
                  <a:srgbClr val="00B050"/>
                </a:solidFill>
                <a:latin typeface="Arial" panose="020B0604020202020204" pitchFamily="34" charset="0"/>
                <a:ea typeface="Arial Unicode MS"/>
                <a:cs typeface="Arial" panose="020B0604020202020204" pitchFamily="34" charset="0"/>
              </a:rPr>
              <a:t>[</a:t>
            </a:r>
            <a:r>
              <a:rPr lang="en-US" dirty="0">
                <a:solidFill>
                  <a:srgbClr val="00B050"/>
                </a:solidFill>
                <a:latin typeface="Arial" panose="020B0604020202020204" pitchFamily="34" charset="0"/>
                <a:cs typeface="Arial" panose="020B0604020202020204" pitchFamily="34" charset="0"/>
              </a:rPr>
              <a:t>Display available databases</a:t>
            </a:r>
            <a:r>
              <a:rPr lang="en-US" dirty="0">
                <a:solidFill>
                  <a:srgbClr val="00B050"/>
                </a:solidFill>
                <a:latin typeface="Arial" panose="020B0604020202020204" pitchFamily="34" charset="0"/>
                <a:ea typeface="Arial Unicode MS"/>
                <a:cs typeface="Arial" panose="020B0604020202020204" pitchFamily="34" charset="0"/>
              </a:rPr>
              <a:t>]</a:t>
            </a:r>
            <a:endParaRPr lang="en-US" dirty="0">
              <a:solidFill>
                <a:srgbClr val="0070C0"/>
              </a:solidFill>
              <a:latin typeface="Arial" panose="020B0604020202020204" pitchFamily="34" charset="0"/>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endParaRPr lang="en-US" dirty="0">
              <a:solidFill>
                <a:srgbClr val="00B050"/>
              </a:solidFill>
              <a:latin typeface="Arial" panose="020B0604020202020204" pitchFamily="34" charset="0"/>
              <a:ea typeface="Arial Unicode MS"/>
              <a:cs typeface="Arial" panose="020B0604020202020204" pitchFamily="34" charset="0"/>
            </a:endParaRPr>
          </a:p>
          <a:p>
            <a:pPr>
              <a:lnSpc>
                <a:spcPct val="150000"/>
              </a:lnSpc>
            </a:pPr>
            <a:endParaRPr lang="en-IN" dirty="0">
              <a:solidFill>
                <a:srgbClr val="00B050"/>
              </a:solidFill>
              <a:latin typeface="Arial" panose="020B0604020202020204" pitchFamily="34" charset="0"/>
              <a:cs typeface="Arial" panose="020B0604020202020204" pitchFamily="34" charset="0"/>
            </a:endParaRPr>
          </a:p>
          <a:p>
            <a:pPr>
              <a:lnSpc>
                <a:spcPct val="150000"/>
              </a:lnSpc>
            </a:pPr>
            <a:r>
              <a:rPr lang="en-IN" dirty="0">
                <a:solidFill>
                  <a:srgbClr val="00B050"/>
                </a:solidFill>
                <a:latin typeface="Arial" panose="020B0604020202020204" pitchFamily="34" charset="0"/>
                <a:cs typeface="Arial" panose="020B0604020202020204" pitchFamily="34" charset="0"/>
              </a:rPr>
              <a:t>[</a:t>
            </a:r>
            <a:r>
              <a:rPr lang="en-US" dirty="0">
                <a:solidFill>
                  <a:srgbClr val="00B050"/>
                </a:solidFill>
                <a:latin typeface="Arial" panose="020B0604020202020204" pitchFamily="34" charset="0"/>
                <a:cs typeface="Arial" panose="020B0604020202020204" pitchFamily="34" charset="0"/>
              </a:rPr>
              <a:t>Display all tables in a database</a:t>
            </a:r>
            <a:r>
              <a:rPr lang="en-IN" dirty="0">
                <a:solidFill>
                  <a:srgbClr val="00B050"/>
                </a:solidFill>
                <a:latin typeface="Arial" panose="020B0604020202020204" pitchFamily="34" charset="0"/>
                <a:cs typeface="Arial" panose="020B0604020202020204" pitchFamily="34" charset="0"/>
              </a:rPr>
              <a:t>]</a:t>
            </a:r>
            <a:endParaRPr lang="en-US" dirty="0">
              <a:solidFill>
                <a:srgbClr val="0070C0"/>
              </a:solidFill>
              <a:latin typeface="Arial" panose="020B0604020202020204" pitchFamily="34" charset="0"/>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p>
          <a:p>
            <a:pPr>
              <a:lnSpc>
                <a:spcPct val="150000"/>
              </a:lnSpc>
            </a:pPr>
            <a:endParaRPr lang="en-US" dirty="0">
              <a:solidFill>
                <a:srgbClr val="00B050"/>
              </a:solidFill>
              <a:latin typeface="Arial" panose="020B0604020202020204" pitchFamily="34" charset="0"/>
              <a:cs typeface="Arial" panose="020B0604020202020204" pitchFamily="34" charset="0"/>
            </a:endParaRPr>
          </a:p>
          <a:p>
            <a:pPr>
              <a:lnSpc>
                <a:spcPct val="150000"/>
              </a:lnSpc>
            </a:pPr>
            <a:r>
              <a:rPr lang="en-US" dirty="0">
                <a:solidFill>
                  <a:schemeClr val="accent5">
                    <a:lumMod val="50000"/>
                  </a:schemeClr>
                </a:solidFill>
                <a:latin typeface="Arial" panose="020B0604020202020204" pitchFamily="34" charset="0"/>
                <a:ea typeface="Arial Unicode MS"/>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[Display tables along with number of columns in a database]</a:t>
            </a:r>
            <a:endParaRPr lang="en-US" dirty="0">
              <a:solidFill>
                <a:srgbClr val="0070C0"/>
              </a:solidFill>
              <a:latin typeface="Arial" panose="020B0604020202020204" pitchFamily="34" charset="0"/>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endParaRPr lang="en-US" dirty="0">
              <a:solidFill>
                <a:srgbClr val="00B050"/>
              </a:solidFill>
              <a:latin typeface="Arial" panose="020B0604020202020204" pitchFamily="34" charset="0"/>
              <a:cs typeface="Arial" panose="020B0604020202020204" pitchFamily="34" charset="0"/>
            </a:endParaRPr>
          </a:p>
          <a:p>
            <a:pPr>
              <a:lnSpc>
                <a:spcPct val="150000"/>
              </a:lnSpc>
            </a:pPr>
            <a:endParaRPr lang="en-US" dirty="0">
              <a:solidFill>
                <a:schemeClr val="accent5">
                  <a:lumMod val="50000"/>
                </a:schemeClr>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B050"/>
                </a:solidFill>
                <a:latin typeface="Arial" panose="020B0604020202020204" pitchFamily="34" charset="0"/>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r>
              <a:rPr lang="en-US" dirty="0">
                <a:solidFill>
                  <a:srgbClr val="0070C0"/>
                </a:solidFill>
                <a:latin typeface="Arial" panose="020B0604020202020204" pitchFamily="34" charset="0"/>
                <a:ea typeface="Arial Unicode MS"/>
                <a:cs typeface="Arial" panose="020B0604020202020204" pitchFamily="34" charset="0"/>
              </a:rPr>
              <a:t>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p>
        </p:txBody>
      </p:sp>
    </p:spTree>
    <p:extLst>
      <p:ext uri="{BB962C8B-B14F-4D97-AF65-F5344CB8AC3E}">
        <p14:creationId xmlns:p14="http://schemas.microsoft.com/office/powerpoint/2010/main" val="190382406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791235"/>
            <a:ext cx="8839200" cy="461665"/>
          </a:xfrm>
          <a:prstGeom prst="rect">
            <a:avLst/>
          </a:prstGeom>
        </p:spPr>
        <p:txBody>
          <a:bodyPr wrap="square">
            <a:spAutoFit/>
          </a:bodyPr>
          <a:lstStyle/>
          <a:p>
            <a:r>
              <a:rPr lang="en-US" sz="2400" b="1" dirty="0">
                <a:solidFill>
                  <a:srgbClr val="006C86"/>
                </a:solidFill>
              </a:rPr>
              <a:t>mysqlshow</a:t>
            </a:r>
            <a:r>
              <a:rPr lang="en-US" sz="2000" dirty="0"/>
              <a:t> – Get Quick Info On MySQL DB, Table, Column and Index</a:t>
            </a:r>
          </a:p>
        </p:txBody>
      </p:sp>
      <p:sp>
        <p:nvSpPr>
          <p:cNvPr id="9" name="Rectangle 8"/>
          <p:cNvSpPr/>
          <p:nvPr/>
        </p:nvSpPr>
        <p:spPr>
          <a:xfrm>
            <a:off x="695400" y="1459359"/>
            <a:ext cx="9144000" cy="3416320"/>
          </a:xfrm>
          <a:prstGeom prst="rect">
            <a:avLst/>
          </a:prstGeom>
        </p:spPr>
        <p:txBody>
          <a:bodyPr wrap="square">
            <a:spAutoFit/>
          </a:bodyPr>
          <a:lstStyle/>
          <a:p>
            <a:pPr>
              <a:lnSpc>
                <a:spcPct val="150000"/>
              </a:lnSpc>
            </a:pPr>
            <a:r>
              <a:rPr lang="en-IN" dirty="0">
                <a:solidFill>
                  <a:srgbClr val="00B050"/>
                </a:solidFill>
                <a:latin typeface="Arial" panose="020B0604020202020204" pitchFamily="34" charset="0"/>
                <a:cs typeface="Arial" panose="020B0604020202020204" pitchFamily="34" charset="0"/>
              </a:rPr>
              <a:t>[</a:t>
            </a:r>
            <a:r>
              <a:rPr lang="en-US" dirty="0">
                <a:solidFill>
                  <a:srgbClr val="00B050"/>
                </a:solidFill>
                <a:latin typeface="Arial" panose="020B0604020202020204" pitchFamily="34" charset="0"/>
                <a:cs typeface="Arial" panose="020B0604020202020204" pitchFamily="34" charset="0"/>
              </a:rPr>
              <a:t>Display all columns of a table</a:t>
            </a:r>
            <a:r>
              <a:rPr lang="en-IN" dirty="0">
                <a:solidFill>
                  <a:srgbClr val="00B050"/>
                </a:solidFill>
                <a:latin typeface="Arial" panose="020B0604020202020204" pitchFamily="34" charset="0"/>
                <a:cs typeface="Arial" panose="020B0604020202020204" pitchFamily="34" charset="0"/>
              </a:rPr>
              <a:t>]</a:t>
            </a:r>
            <a:endParaRPr lang="en-US"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IN" dirty="0">
                <a:solidFill>
                  <a:srgbClr val="C00000"/>
                </a:solidFill>
                <a:latin typeface="Arial" panose="020B0604020202020204" pitchFamily="34" charset="0"/>
                <a:cs typeface="Arial" panose="020B0604020202020204" pitchFamily="34" charset="0"/>
              </a:rPr>
              <a:t>EMP</a:t>
            </a:r>
          </a:p>
          <a:p>
            <a:pPr>
              <a:lnSpc>
                <a:spcPct val="150000"/>
              </a:lnSpc>
            </a:pPr>
            <a:endParaRPr lang="en-US" dirty="0">
              <a:solidFill>
                <a:srgbClr val="00B050"/>
              </a:solidFill>
              <a:latin typeface="Arial" panose="020B0604020202020204" pitchFamily="34" charset="0"/>
              <a:cs typeface="Arial" panose="020B0604020202020204" pitchFamily="34" charset="0"/>
            </a:endParaRPr>
          </a:p>
          <a:p>
            <a:pPr>
              <a:lnSpc>
                <a:spcPct val="150000"/>
              </a:lnSpc>
            </a:pPr>
            <a:r>
              <a:rPr lang="en-US" dirty="0">
                <a:solidFill>
                  <a:srgbClr val="00B050"/>
                </a:solidFill>
                <a:latin typeface="Arial" panose="020B0604020202020204" pitchFamily="34" charset="0"/>
                <a:cs typeface="Arial" panose="020B0604020202020204" pitchFamily="34" charset="0"/>
              </a:rPr>
              <a:t> [Display details about a specific column from a table]</a:t>
            </a: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IN" dirty="0">
                <a:solidFill>
                  <a:srgbClr val="C00000"/>
                </a:solidFill>
                <a:latin typeface="Arial" panose="020B0604020202020204" pitchFamily="34" charset="0"/>
                <a:cs typeface="Arial" panose="020B0604020202020204" pitchFamily="34" charset="0"/>
              </a:rPr>
              <a:t>EMP</a:t>
            </a:r>
            <a:r>
              <a:rPr lang="en-IN" dirty="0">
                <a:solidFill>
                  <a:srgbClr val="FFC000"/>
                </a:solidFill>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empno</a:t>
            </a:r>
            <a:endParaRPr lang="en-US" dirty="0">
              <a:solidFill>
                <a:srgbClr val="FF0000"/>
              </a:solidFill>
              <a:latin typeface="Arial" panose="020B0604020202020204" pitchFamily="34" charset="0"/>
              <a:cs typeface="Arial" panose="020B0604020202020204" pitchFamily="34" charset="0"/>
            </a:endParaRPr>
          </a:p>
          <a:p>
            <a:pPr>
              <a:lnSpc>
                <a:spcPct val="150000"/>
              </a:lnSpc>
            </a:pPr>
            <a:endParaRPr lang="en-US" dirty="0">
              <a:solidFill>
                <a:schemeClr val="accent5">
                  <a:lumMod val="50000"/>
                </a:schemeClr>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B050"/>
                </a:solidFill>
                <a:latin typeface="Arial" panose="020B0604020202020204" pitchFamily="34" charset="0"/>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IN" dirty="0">
                <a:solidFill>
                  <a:srgbClr val="C00000"/>
                </a:solidFill>
                <a:latin typeface="Arial" panose="020B0604020202020204" pitchFamily="34" charset="0"/>
                <a:cs typeface="Arial" panose="020B0604020202020204" pitchFamily="34" charset="0"/>
              </a:rPr>
              <a:t>EMP</a:t>
            </a:r>
            <a:r>
              <a:rPr lang="en-US" dirty="0">
                <a:solidFill>
                  <a:srgbClr val="0070C0"/>
                </a:solidFill>
                <a:latin typeface="Arial" panose="020B0604020202020204" pitchFamily="34" charset="0"/>
                <a:ea typeface="Arial Unicode MS"/>
                <a:cs typeface="Arial" panose="020B0604020202020204" pitchFamily="34" charset="0"/>
              </a:rPr>
              <a:t> </a:t>
            </a:r>
            <a:r>
              <a:rPr lang="en-US" dirty="0">
                <a:solidFill>
                  <a:schemeClr val="accent5">
                    <a:lumMod val="50000"/>
                  </a:schemeClr>
                </a:solidFill>
                <a:latin typeface="Arial" panose="020B0604020202020204" pitchFamily="34" charset="0"/>
                <a:ea typeface="Arial Unicode MS"/>
                <a:cs typeface="Arial" panose="020B0604020202020204" pitchFamily="34" charset="0"/>
              </a:rPr>
              <a:t>–k</a:t>
            </a:r>
          </a:p>
        </p:txBody>
      </p:sp>
    </p:spTree>
    <p:extLst>
      <p:ext uri="{BB962C8B-B14F-4D97-AF65-F5344CB8AC3E}">
        <p14:creationId xmlns:p14="http://schemas.microsoft.com/office/powerpoint/2010/main" val="190382406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835742"/>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Flat Files</a:t>
            </a:r>
          </a:p>
        </p:txBody>
      </p:sp>
      <p:sp>
        <p:nvSpPr>
          <p:cNvPr id="8" name="Rectangle 7"/>
          <p:cNvSpPr/>
          <p:nvPr/>
        </p:nvSpPr>
        <p:spPr>
          <a:xfrm>
            <a:off x="335360" y="119675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2" name="Rectangle 1"/>
          <p:cNvSpPr/>
          <p:nvPr/>
        </p:nvSpPr>
        <p:spPr>
          <a:xfrm>
            <a:off x="335360" y="1685936"/>
            <a:ext cx="3807453" cy="369332"/>
          </a:xfrm>
          <a:prstGeom prst="rect">
            <a:avLst/>
          </a:prstGeom>
        </p:spPr>
        <p:txBody>
          <a:bodyPr wrap="none">
            <a:spAutoFit/>
          </a:bodyPr>
          <a:lstStyle/>
          <a:p>
            <a:r>
              <a:rPr lang="en-IN" b="1" dirty="0">
                <a:solidFill>
                  <a:srgbClr val="000000"/>
                </a:solidFill>
                <a:latin typeface="Palatino Linotype" panose="02040502050505030304" pitchFamily="18" charset="0"/>
              </a:rPr>
              <a:t>Advantage of File-oriented system</a:t>
            </a:r>
          </a:p>
        </p:txBody>
      </p:sp>
      <p:sp>
        <p:nvSpPr>
          <p:cNvPr id="3" name="Rectangle 2"/>
          <p:cNvSpPr/>
          <p:nvPr/>
        </p:nvSpPr>
        <p:spPr>
          <a:xfrm>
            <a:off x="119337" y="2388944"/>
            <a:ext cx="11637137" cy="3139321"/>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In computer-based systems, it is possible to access data remotely.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stored in files of computer-based systems ca be shared among multiple users at a same time.</a:t>
            </a:r>
          </a:p>
          <a:p>
            <a:pPr marL="285750" indent="-285750">
              <a:buFont typeface="Arial" panose="020B0604020202020204" pitchFamily="34" charset="0"/>
              <a:buChar char="•"/>
            </a:pPr>
            <a:endParaRPr lang="en-US" dirty="0">
              <a:latin typeface="Palatino Linotype" panose="02040502050505030304" pitchFamily="18" charset="0"/>
            </a:endParaRPr>
          </a:p>
        </p:txBody>
      </p:sp>
    </p:spTree>
    <p:extLst>
      <p:ext uri="{BB962C8B-B14F-4D97-AF65-F5344CB8AC3E}">
        <p14:creationId xmlns:p14="http://schemas.microsoft.com/office/powerpoint/2010/main" val="358936082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SOURCE 'D:\MySQLDEMOBLD7.SQL‘</a:t>
            </a:r>
          </a:p>
          <a:p>
            <a:pPr marL="342900" indent="-342900">
              <a:lnSpc>
                <a:spcPct val="20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SOURCE //infoserver1/infodomain1/Everyone/DBT/MySQLDEMOBLD7.SQL</a:t>
            </a:r>
          </a:p>
        </p:txBody>
      </p:sp>
      <p:sp>
        <p:nvSpPr>
          <p:cNvPr id="8" name="Rectangle 7"/>
          <p:cNvSpPr/>
          <p:nvPr/>
        </p:nvSpPr>
        <p:spPr>
          <a:xfrm>
            <a:off x="1676400" y="1295400"/>
            <a:ext cx="8839200" cy="646331"/>
          </a:xfrm>
          <a:prstGeom prst="rect">
            <a:avLst/>
          </a:prstGeom>
        </p:spPr>
        <p:txBody>
          <a:bodyPr wrap="square">
            <a:spAutoFit/>
          </a:bodyPr>
          <a:lstStyle/>
          <a:p>
            <a:r>
              <a:rPr lang="en-US" dirty="0">
                <a:solidFill>
                  <a:srgbClr val="298AE5"/>
                </a:solidFill>
                <a:latin typeface="Liberation Mono"/>
                <a:cs typeface="Arial" panose="020B0604020202020204" pitchFamily="34" charset="0"/>
              </a:rPr>
              <a:t>     </a:t>
            </a:r>
            <a:r>
              <a:rPr lang="en-US" dirty="0">
                <a:solidFill>
                  <a:srgbClr val="0077AA"/>
                </a:solidFill>
                <a:latin typeface="Liberation Mono"/>
              </a:rPr>
              <a:t>\. file_name</a:t>
            </a:r>
          </a:p>
          <a:p>
            <a:r>
              <a:rPr lang="en-US"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i="1" dirty="0">
                <a:solidFill>
                  <a:srgbClr val="DC525C"/>
                </a:solidFill>
                <a:latin typeface="Segoe UI Light" panose="020B0502040204020203" pitchFamily="34" charset="0"/>
                <a:cs typeface="Segoe UI Light" panose="020B0502040204020203" pitchFamily="34" charset="0"/>
              </a:rPr>
              <a:t>SHOW </a:t>
            </a:r>
            <a:r>
              <a:rPr lang="en-IN" sz="4800" i="1" dirty="0">
                <a:solidFill>
                  <a:srgbClr val="DC525C"/>
                </a:solidFill>
                <a:latin typeface="Segoe UI Light" panose="020B0502040204020203" pitchFamily="34" charset="0"/>
                <a:cs typeface="Segoe UI Light" panose="020B0502040204020203" pitchFamily="34" charset="0"/>
              </a:rPr>
              <a:t>COLUMNS</a:t>
            </a:r>
            <a:r>
              <a:rPr lang="en-IN" sz="4800" dirty="0">
                <a:solidFill>
                  <a:srgbClr val="DC525C"/>
                </a:solidFill>
                <a:latin typeface="Segoe UI Light" panose="020B0502040204020203" pitchFamily="34" charset="0"/>
                <a:cs typeface="Segoe UI Light" panose="020B0502040204020203" pitchFamily="34" charset="0"/>
              </a:rPr>
              <a:t> </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cstate="print"/>
          <a:stretch>
            <a:fillRect/>
          </a:stretch>
        </p:blipFill>
        <p:spPr>
          <a:xfrm>
            <a:off x="2590800" y="1271650"/>
            <a:ext cx="6325084" cy="3086778"/>
          </a:xfrm>
          <a:prstGeom prst="rect">
            <a:avLst/>
          </a:prstGeom>
        </p:spPr>
      </p:pic>
      <p:pic>
        <p:nvPicPr>
          <p:cNvPr id="5" name="Picture 4"/>
          <p:cNvPicPr>
            <a:picLocks noChangeAspect="1"/>
          </p:cNvPicPr>
          <p:nvPr/>
        </p:nvPicPr>
        <p:blipFill>
          <a:blip r:embed="rId3" cstate="print"/>
          <a:stretch>
            <a:fillRect/>
          </a:stretch>
        </p:blipFill>
        <p:spPr>
          <a:xfrm>
            <a:off x="2590800" y="4477293"/>
            <a:ext cx="6325084" cy="1805057"/>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WHERE FIELD IN </a:t>
            </a:r>
            <a:r>
              <a:rPr lang="en-IN" dirty="0">
                <a:latin typeface="Liberation Mono"/>
                <a:ea typeface="Times New Roman" panose="02020603050405020304" pitchFamily="18" charset="0"/>
              </a:rPr>
              <a:t>('ename');</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7862664" cy="646331"/>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FULL</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COLUMNS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FIELDS</a:t>
            </a:r>
            <a:r>
              <a:rPr lang="en-IN" dirty="0">
                <a:solidFill>
                  <a:srgbClr val="000000"/>
                </a:solidFill>
                <a:latin typeface="Liberation Mono"/>
              </a:rPr>
              <a:t>} {</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1413280632"/>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sz="1400" dirty="0">
                <a:solidFill>
                  <a:srgbClr val="FF0000"/>
                </a:solidFill>
                <a:latin typeface="Liberation Mono"/>
                <a:ea typeface="Arial Unicode MS"/>
                <a:cs typeface="Arial" panose="020B0604020202020204" pitchFamily="34" charset="0"/>
              </a:rPr>
              <a:t>// WITH TABLE TYPE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sz="1600" dirty="0">
                <a:latin typeface="Liberation Mono"/>
                <a:ea typeface="Arial Unicode MS"/>
                <a:cs typeface="Arial" panose="020B0604020202020204" pitchFamily="34" charset="0"/>
              </a:rPr>
              <a:t> USER01;</a:t>
            </a:r>
            <a:endParaRPr lang="en-IN" sz="1400"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sz="1600"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sz="1600" dirty="0">
                <a:latin typeface="Liberation Mono"/>
                <a:ea typeface="Arial Unicode MS"/>
                <a:cs typeface="Arial" panose="020B0604020202020204" pitchFamily="34" charset="0"/>
              </a:rPr>
              <a:t> 'B%';</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sz="1600" dirty="0">
                <a:latin typeface="Liberation Mono"/>
                <a:ea typeface="Arial Unicode MS"/>
                <a:cs typeface="Arial" panose="020B0604020202020204" pitchFamily="34" charset="0"/>
              </a:rPr>
              <a:t> ('EMP');</a:t>
            </a:r>
          </a:p>
        </p:txBody>
      </p:sp>
      <p:sp>
        <p:nvSpPr>
          <p:cNvPr id="4" name="Rectangle 3"/>
          <p:cNvSpPr/>
          <p:nvPr/>
        </p:nvSpPr>
        <p:spPr>
          <a:xfrm>
            <a:off x="609600" y="1411070"/>
            <a:ext cx="7986730" cy="369332"/>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FULL</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TABLES</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196350664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369332"/>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TABLE</a:t>
            </a:r>
            <a:r>
              <a:rPr lang="en-IN" dirty="0">
                <a:solidFill>
                  <a:srgbClr val="000000"/>
                </a:solidFill>
                <a:latin typeface="Liberation Mono"/>
              </a:rPr>
              <a:t> </a:t>
            </a:r>
            <a:r>
              <a:rPr lang="en-IN" dirty="0">
                <a:solidFill>
                  <a:srgbClr val="0077AA"/>
                </a:solidFill>
                <a:latin typeface="Liberation Mono"/>
              </a:rPr>
              <a:t>STATUS</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4261328356"/>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369332"/>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369332"/>
          </a:xfrm>
          <a:prstGeom prst="rect">
            <a:avLst/>
          </a:prstGeom>
        </p:spPr>
        <p:txBody>
          <a:bodyPr wrap="square">
            <a:spAutoFit/>
          </a:bodyPr>
          <a:lstStyle/>
          <a:p>
            <a:r>
              <a:rPr lang="en-US" dirty="0">
                <a:latin typeface="Liberation Mono"/>
              </a:rPr>
              <a:t>Enable/Disable :- </a:t>
            </a:r>
            <a:r>
              <a:rPr lang="en-US" dirty="0">
                <a:solidFill>
                  <a:srgbClr val="669900"/>
                </a:solidFill>
                <a:latin typeface="Liberation Mono"/>
              </a:rPr>
              <a:t>1</a:t>
            </a:r>
            <a:r>
              <a:rPr lang="en-US" dirty="0">
                <a:solidFill>
                  <a:srgbClr val="92D050"/>
                </a:solidFill>
                <a:latin typeface="Liberation Mono"/>
              </a:rPr>
              <a:t> </a:t>
            </a:r>
            <a:r>
              <a:rPr lang="en-US" dirty="0">
                <a:solidFill>
                  <a:srgbClr val="669900"/>
                </a:solidFill>
                <a:latin typeface="Liberation Mono"/>
              </a:rPr>
              <a:t>(for true)  / 0 (for false)</a:t>
            </a:r>
          </a:p>
        </p:txBody>
      </p:sp>
    </p:spTree>
    <p:extLst>
      <p:ext uri="{BB962C8B-B14F-4D97-AF65-F5344CB8AC3E}">
        <p14:creationId xmlns:p14="http://schemas.microsoft.com/office/powerpoint/2010/main" val="23631538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835742"/>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Flat Files</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4536504" cy="369332"/>
          </a:xfrm>
          <a:prstGeom prst="rect">
            <a:avLst/>
          </a:prstGeom>
        </p:spPr>
        <p:txBody>
          <a:bodyPr wrap="square">
            <a:spAutoFit/>
          </a:bodyPr>
          <a:lstStyle/>
          <a:p>
            <a:r>
              <a:rPr lang="en-IN" b="1" dirty="0">
                <a:latin typeface="Palatino Linotype" panose="02040502050505030304" pitchFamily="18" charset="0"/>
              </a:rPr>
              <a:t>Disadvantage </a:t>
            </a:r>
            <a:r>
              <a:rPr lang="en-IN"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929601"/>
            <a:ext cx="11637137"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In such a situation a customers detail are stored in both the file, saving.txt -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account holder,</a:t>
            </a:r>
            <a:r>
              <a:rPr lang="en-US" dirty="0">
                <a:latin typeface="Palatino Linotype" panose="02040502050505030304" pitchFamily="18" charset="0"/>
              </a:rPr>
              <a:t> such kind of security constraints are difficult to apply in file processing systems.</a:t>
            </a:r>
          </a:p>
        </p:txBody>
      </p:sp>
    </p:spTree>
    <p:extLst>
      <p:ext uri="{BB962C8B-B14F-4D97-AF65-F5344CB8AC3E}">
        <p14:creationId xmlns:p14="http://schemas.microsoft.com/office/powerpoint/2010/main" val="1652533015"/>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689100" y="4115545"/>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3015355759"/>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a:t>
            </a:r>
          </a:p>
        </p:txBody>
      </p:sp>
    </p:spTree>
    <p:extLst>
      <p:ext uri="{BB962C8B-B14F-4D97-AF65-F5344CB8AC3E}">
        <p14:creationId xmlns:p14="http://schemas.microsoft.com/office/powerpoint/2010/main" val="1380596928"/>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646331"/>
          </a:xfrm>
          <a:prstGeom prst="rect">
            <a:avLst/>
          </a:prstGeom>
        </p:spPr>
        <p:txBody>
          <a:bodyPr wrap="square">
            <a:spAutoFit/>
          </a:bodyPr>
          <a:lstStyle/>
          <a:p>
            <a:pPr eaLnBrk="0" fontAlgn="base" hangingPunct="0">
              <a:spcBef>
                <a:spcPct val="0"/>
              </a:spcBef>
              <a:spcAft>
                <a:spcPct val="0"/>
              </a:spcAft>
            </a:pPr>
            <a:r>
              <a:rPr lang="en-IN" dirty="0">
                <a:solidFill>
                  <a:srgbClr val="0077AA"/>
                </a:solidFill>
                <a:latin typeface="Liberation Mono"/>
              </a:rPr>
              <a:t>{EXPLAIN | DESCRIBE | DESC}</a:t>
            </a:r>
          </a:p>
          <a:p>
            <a:pPr eaLnBrk="0" fontAlgn="base" hangingPunct="0">
              <a:spcBef>
                <a:spcPct val="0"/>
              </a:spcBef>
              <a:spcAft>
                <a:spcPct val="0"/>
              </a:spcAft>
            </a:pPr>
            <a:r>
              <a:rPr lang="en-IN" dirty="0">
                <a:solidFill>
                  <a:srgbClr val="0077AA"/>
                </a:solidFill>
                <a:latin typeface="Liberation Mono"/>
              </a:rPr>
              <a:t>    tbl_name [col_name]</a:t>
            </a:r>
          </a:p>
        </p:txBody>
      </p:sp>
      <p:sp>
        <p:nvSpPr>
          <p:cNvPr id="6" name="Rectangle 5"/>
          <p:cNvSpPr/>
          <p:nvPr/>
        </p:nvSpPr>
        <p:spPr>
          <a:xfrm>
            <a:off x="335360" y="2878604"/>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5406668"/>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empno=7788;</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latin typeface="Liberation Mono"/>
                <a:ea typeface="Times New Roman" panose="02020603050405020304" pitchFamily="18" charset="0"/>
              </a:rPr>
              <a:t>(deptno);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200329"/>
          </a:xfrm>
          <a:prstGeom prst="rect">
            <a:avLst/>
          </a:prstGeom>
        </p:spPr>
        <p:txBody>
          <a:bodyPr wrap="square">
            <a:spAutoFit/>
          </a:bodyPr>
          <a:lstStyle/>
          <a:p>
            <a:r>
              <a:rPr lang="en-IN" sz="2400" dirty="0">
                <a:solidFill>
                  <a:srgbClr val="006C86"/>
                </a:solidFill>
              </a:rPr>
              <a:t>SELECT</a:t>
            </a:r>
            <a:r>
              <a:rPr lang="en-IN" sz="2400" dirty="0"/>
              <a:t> what_to_select</a:t>
            </a:r>
          </a:p>
          <a:p>
            <a:r>
              <a:rPr lang="en-IN" sz="2400" dirty="0">
                <a:solidFill>
                  <a:srgbClr val="006C86"/>
                </a:solidFill>
              </a:rPr>
              <a:t>FROM</a:t>
            </a:r>
            <a:r>
              <a:rPr lang="en-IN" sz="2400" dirty="0"/>
              <a:t> which_table</a:t>
            </a:r>
          </a:p>
          <a:p>
            <a:r>
              <a:rPr lang="en-IN" sz="2400" dirty="0">
                <a:solidFill>
                  <a:srgbClr val="006C86"/>
                </a:solidFill>
              </a:rPr>
              <a:t>WHERE</a:t>
            </a:r>
            <a:r>
              <a:rPr lang="en-IN" sz="2400" dirty="0"/>
              <a:t> conditions_to_satisfy;</a:t>
            </a:r>
          </a:p>
        </p:txBody>
      </p:sp>
    </p:spTree>
    <p:extLst>
      <p:ext uri="{BB962C8B-B14F-4D97-AF65-F5344CB8AC3E}">
        <p14:creationId xmlns:p14="http://schemas.microsoft.com/office/powerpoint/2010/main" val="1071191125"/>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sz="2000" b="1" u="sng" dirty="0">
                <a:latin typeface="Arial" pitchFamily="34" charset="0"/>
                <a:cs typeface="Arial"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1785104"/>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a:t>
            </a:r>
            <a:r>
              <a:rPr lang="en-US" sz="1800" dirty="0">
                <a:latin typeface="Arial" pitchFamily="34" charset="0"/>
                <a:cs typeface="Arial" pitchFamily="34" charset="0"/>
              </a:rPr>
              <a:t>retrieves or extracts 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SELECT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SELECT will return all the fields.</a:t>
            </a:r>
          </a:p>
          <a:p>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27924000"/>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1727706134"/>
              </p:ext>
            </p:extLst>
          </p:nvPr>
        </p:nvGraphicFramePr>
        <p:xfrm>
          <a:off x="407368" y="34290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469328289"/>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extLst>
              <p:ext uri="{D42A27DB-BD31-4B8C-83A1-F6EECF244321}">
                <p14:modId xmlns:p14="http://schemas.microsoft.com/office/powerpoint/2010/main" val="1472798598"/>
              </p:ext>
            </p:extLst>
          </p:nvPr>
        </p:nvGraphicFramePr>
        <p:xfrm>
          <a:off x="406800" y="34308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2310191773"/>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424074798"/>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DEPTNO</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57369543"/>
              </p:ext>
            </p:extLst>
          </p:nvPr>
        </p:nvGraphicFramePr>
        <p:xfrm>
          <a:off x="7728917" y="3459791"/>
          <a:ext cx="3853483" cy="1308340"/>
        </p:xfrm>
        <a:graphic>
          <a:graphicData uri="http://schemas.openxmlformats.org/drawingml/2006/table">
            <a:tbl>
              <a:tblPr>
                <a:tableStyleId>{BC89EF96-8CEA-46FF-86C4-4CE0E7609802}</a:tableStyleId>
              </a:tblPr>
              <a:tblGrid>
                <a:gridCol w="1318296">
                  <a:extLst>
                    <a:ext uri="{9D8B030D-6E8A-4147-A177-3AD203B41FA5}">
                      <a16:colId xmlns:a16="http://schemas.microsoft.com/office/drawing/2014/main" val="20000"/>
                    </a:ext>
                  </a:extLst>
                </a:gridCol>
                <a:gridCol w="1216889">
                  <a:extLst>
                    <a:ext uri="{9D8B030D-6E8A-4147-A177-3AD203B41FA5}">
                      <a16:colId xmlns:a16="http://schemas.microsoft.com/office/drawing/2014/main" val="20001"/>
                    </a:ext>
                  </a:extLst>
                </a:gridCol>
                <a:gridCol w="1318298">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latin typeface="Cambria" pitchFamily="18" charset="0"/>
                        </a:rPr>
                        <a:t>DEPTNO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DNAME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LOC</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36658724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Tree>
    <p:extLst>
      <p:ext uri="{BB962C8B-B14F-4D97-AF65-F5344CB8AC3E}">
        <p14:creationId xmlns:p14="http://schemas.microsoft.com/office/powerpoint/2010/main" val="769445140"/>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2000309"/>
            <a:chOff x="2209800" y="3660939"/>
            <a:chExt cx="8305800" cy="2000309"/>
          </a:xfrm>
        </p:grpSpPr>
        <p:sp>
          <p:nvSpPr>
            <p:cNvPr id="6" name="Rectangle 5"/>
            <p:cNvSpPr/>
            <p:nvPr/>
          </p:nvSpPr>
          <p:spPr>
            <a:xfrm>
              <a:off x="2209800" y="4365849"/>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7090" y="4286263"/>
              <a:ext cx="495300" cy="149267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Rectangle 18"/>
            <p:cNvSpPr/>
            <p:nvPr/>
          </p:nvSpPr>
          <p:spPr>
            <a:xfrm>
              <a:off x="3429000" y="5291916"/>
              <a:ext cx="1752600" cy="369332"/>
            </a:xfrm>
            <a:prstGeom prst="rect">
              <a:avLst/>
            </a:prstGeom>
          </p:spPr>
          <p:txBody>
            <a:bodyPr wrap="square">
              <a:spAutoFit/>
            </a:bodyPr>
            <a:lstStyle/>
            <a:p>
              <a:r>
                <a:rPr lang="en-US" b="1" i="1" dirty="0">
                  <a:latin typeface="Arial" pitchFamily="34" charset="0"/>
                  <a:cs typeface="Arial" pitchFamily="34" charset="0"/>
                </a:rPr>
                <a:t>Selection-List</a:t>
              </a:r>
            </a:p>
          </p:txBody>
        </p:sp>
      </p:grpSp>
      <p:grpSp>
        <p:nvGrpSpPr>
          <p:cNvPr id="4" name="Group 3">
            <a:extLst>
              <a:ext uri="{FF2B5EF4-FFF2-40B4-BE49-F238E27FC236}">
                <a16:creationId xmlns:a16="http://schemas.microsoft.com/office/drawing/2014/main" id="{4F3B5E68-C491-4A50-A831-AB185D6FFC6C}"/>
              </a:ext>
            </a:extLst>
          </p:cNvPr>
          <p:cNvGrpSpPr/>
          <p:nvPr/>
        </p:nvGrpSpPr>
        <p:grpSpPr>
          <a:xfrm>
            <a:off x="1271464" y="1281849"/>
            <a:ext cx="6478487" cy="1694908"/>
            <a:chOff x="2209801" y="1265224"/>
            <a:chExt cx="6478487" cy="1694908"/>
          </a:xfrm>
        </p:grpSpPr>
        <p:sp>
          <p:nvSpPr>
            <p:cNvPr id="3" name="Rectangle 2"/>
            <p:cNvSpPr/>
            <p:nvPr/>
          </p:nvSpPr>
          <p:spPr>
            <a:xfrm>
              <a:off x="2231571" y="1969257"/>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223508"/>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959588" y="2590800"/>
              <a:ext cx="1752600" cy="369332"/>
            </a:xfrm>
            <a:prstGeom prst="rect">
              <a:avLst/>
            </a:prstGeom>
          </p:spPr>
          <p:txBody>
            <a:bodyPr wrap="square">
              <a:spAutoFit/>
            </a:bodyPr>
            <a:lstStyle/>
            <a:p>
              <a:r>
                <a:rPr lang="en-US" b="1" i="1" dirty="0">
                  <a:latin typeface="Arial" pitchFamily="34" charset="0"/>
                  <a:cs typeface="Arial" pitchFamily="34" charset="0"/>
                </a:rPr>
                <a:t>Selection-List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spTree>
    <p:extLst>
      <p:ext uri="{BB962C8B-B14F-4D97-AF65-F5344CB8AC3E}">
        <p14:creationId xmlns:p14="http://schemas.microsoft.com/office/powerpoint/2010/main" val="1623424744"/>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'HELLO' ' WORLD'</a:t>
            </a:r>
            <a:r>
              <a:rPr lang="en-IN" dirty="0">
                <a:latin typeface="Liberation Mono"/>
                <a:cs typeface="Arial" panose="020B0604020202020204" pitchFamily="34" charset="0"/>
              </a:rPr>
              <a:t>;</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'HELLO'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 list of a query, a quoted column alias can be specified using </a:t>
            </a:r>
            <a:r>
              <a:rPr lang="en-IN" b="1" i="1" dirty="0">
                <a:latin typeface="Palatino Linotype" panose="02040502050505030304" pitchFamily="18" charset="0"/>
                <a:cs typeface="Segoe UI Light" panose="020B0502040204020203" pitchFamily="34" charset="0"/>
              </a:rPr>
              <a:t>identifier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a:t>
            </a:r>
            <a:r>
              <a:rPr lang="en-IN" b="1" i="1" dirty="0">
                <a:latin typeface="Palatino Linotype" panose="02040502050505030304" pitchFamily="18" charset="0"/>
                <a:cs typeface="Segoe UI Light" panose="020B0502040204020203" pitchFamily="34" charset="0"/>
              </a:rPr>
              <a:t>string quoting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p:txBody>
      </p:sp>
    </p:spTree>
    <p:extLst>
      <p:ext uri="{BB962C8B-B14F-4D97-AF65-F5344CB8AC3E}">
        <p14:creationId xmlns:p14="http://schemas.microsoft.com/office/powerpoint/2010/main" val="2367677198"/>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r>
              <a:rPr lang="en-IN" sz="3200" i="1">
                <a:solidFill>
                  <a:srgbClr val="FF9900"/>
                </a:solidFill>
                <a:latin typeface="Arial" pitchFamily="34" charset="0"/>
                <a:cs typeface="Arial" pitchFamily="34" charset="0"/>
              </a:rPr>
              <a:t>-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[as] alias_name]</a:t>
            </a:r>
          </a:p>
        </p:txBody>
      </p:sp>
      <p:sp>
        <p:nvSpPr>
          <p:cNvPr id="4" name="Rectangle 3"/>
          <p:cNvSpPr/>
          <p:nvPr/>
        </p:nvSpPr>
        <p:spPr>
          <a:xfrm>
            <a:off x="263353" y="4509032"/>
            <a:ext cx="11665295" cy="1287532"/>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 ID', </a:t>
            </a:r>
            <a:r>
              <a:rPr lang="en-IN" dirty="0">
                <a:latin typeface="Liberation Mono"/>
                <a:cs typeface="Arial" panose="020B0604020202020204" pitchFamily="34" charset="0"/>
              </a:rPr>
              <a:t>ename</a:t>
            </a:r>
            <a:r>
              <a:rPr lang="en-US" dirty="0">
                <a:latin typeface="Liberation Mono"/>
                <a:cs typeface="Arial" panose="020B0604020202020204" pitchFamily="34" charset="0"/>
              </a:rPr>
              <a:t> "Employee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1412776"/>
            <a:ext cx="11665296" cy="273921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latin typeface="Arial" panose="020B0604020202020204" pitchFamily="34" charset="0"/>
                <a:cs typeface="Arial" panose="020B0604020202020204" pitchFamily="34" charset="0"/>
              </a:rPr>
              <a:t>AS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AS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59994516"/>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Tree>
    <p:extLst>
      <p:ext uri="{BB962C8B-B14F-4D97-AF65-F5344CB8AC3E}">
        <p14:creationId xmlns:p14="http://schemas.microsoft.com/office/powerpoint/2010/main" val="861791805"/>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r>
              <a:rPr lang="en-IN" sz="3200" i="1">
                <a:solidFill>
                  <a:srgbClr val="FF9900"/>
                </a:solidFill>
                <a:latin typeface="Arial" pitchFamily="34" charset="0"/>
                <a:cs typeface="Arial" pitchFamily="34" charset="0"/>
              </a:rPr>
              <a:t>-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769062"/>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295400"/>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77AA"/>
                </a:solidFill>
                <a:latin typeface="Liberation Mono"/>
              </a:rPr>
              <a:t>, expressions,... FROM </a:t>
            </a:r>
            <a:r>
              <a:rPr lang="en-US" sz="2000" b="1" i="1" dirty="0">
                <a:solidFill>
                  <a:srgbClr val="0077AA"/>
                </a:solidFill>
                <a:latin typeface="Liberation Mono"/>
              </a:rPr>
              <a:t>r</a:t>
            </a:r>
          </a:p>
        </p:txBody>
      </p:sp>
      <p:sp>
        <p:nvSpPr>
          <p:cNvPr id="6" name="Rectangle 5"/>
          <p:cNvSpPr/>
          <p:nvPr/>
        </p:nvSpPr>
        <p:spPr>
          <a:xfrm>
            <a:off x="335360" y="1772484"/>
            <a:ext cx="10180240" cy="4196020"/>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latin typeface="Liberation Mono"/>
              </a:rPr>
              <a:t>'1' </a:t>
            </a:r>
            <a:r>
              <a:rPr lang="en-US" dirty="0">
                <a:latin typeface="Liberation Mono"/>
              </a:rPr>
              <a:t>+</a:t>
            </a:r>
            <a:r>
              <a:rPr lang="en-IN" dirty="0">
                <a:latin typeface="Liberation Mono"/>
              </a:rPr>
              <a:t> '1'</a:t>
            </a:r>
            <a:r>
              <a:rPr lang="en-US" dirty="0">
                <a:latin typeface="Liberation Mono"/>
              </a:rPr>
              <a:t> ;</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latin typeface="Liberation Mono"/>
              </a:rPr>
              <a:t>'1' </a:t>
            </a:r>
            <a:r>
              <a:rPr lang="en-US" dirty="0">
                <a:latin typeface="Liberation Mono"/>
              </a:rPr>
              <a:t>+</a:t>
            </a:r>
            <a:r>
              <a:rPr lang="en-IN" dirty="0">
                <a:latin typeface="Liberation Mono"/>
              </a:rPr>
              <a:t> 'a1'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latin typeface="Liberation Mono"/>
              </a:rPr>
              <a:t>'1' </a:t>
            </a:r>
            <a:r>
              <a:rPr lang="en-US" dirty="0">
                <a:latin typeface="Liberation Mono"/>
              </a:rPr>
              <a:t>+</a:t>
            </a:r>
            <a:r>
              <a:rPr lang="en-IN" dirty="0">
                <a:latin typeface="Liberation Mono"/>
              </a:rPr>
              <a:t> '1a'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latin typeface="Liberation Mono"/>
              </a:rPr>
              <a:t>'a1' </a:t>
            </a:r>
            <a:r>
              <a:rPr lang="en-US" dirty="0">
                <a:latin typeface="Liberation Mono"/>
              </a:rPr>
              <a:t>+</a:t>
            </a:r>
            <a:r>
              <a:rPr lang="en-IN" dirty="0">
                <a:latin typeface="Liberation Mono"/>
              </a:rPr>
              <a:t> 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latin typeface="Liberation Mono"/>
              </a:rPr>
              <a:t>'1a' </a:t>
            </a:r>
            <a:r>
              <a:rPr lang="en-US" dirty="0">
                <a:latin typeface="Liberation Mono"/>
              </a:rPr>
              <a:t>+</a:t>
            </a:r>
            <a:r>
              <a:rPr lang="en-IN" dirty="0">
                <a:latin typeface="Liberation Mono"/>
              </a:rPr>
              <a:t> 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 </a:t>
            </a:r>
            <a:r>
              <a:rPr lang="en-US" dirty="0">
                <a:latin typeface="Liberation Mono"/>
              </a:rPr>
              <a:t>1000</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'New Salary'</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IN" dirty="0">
                <a:solidFill>
                  <a:srgbClr val="0077AA"/>
                </a:solidFill>
                <a:latin typeface="Liberation Mono"/>
              </a:rPr>
              <a:t>IFNULL</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latin typeface="Liberation Mono"/>
              </a:rPr>
              <a:t>0</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103817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Tree>
    <p:extLst>
      <p:ext uri="{BB962C8B-B14F-4D97-AF65-F5344CB8AC3E}">
        <p14:creationId xmlns:p14="http://schemas.microsoft.com/office/powerpoint/2010/main" val="1754197338"/>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graphicFrame>
        <p:nvGraphicFramePr>
          <p:cNvPr id="4" name="Table 3">
            <a:extLst>
              <a:ext uri="{FF2B5EF4-FFF2-40B4-BE49-F238E27FC236}">
                <a16:creationId xmlns:a16="http://schemas.microsoft.com/office/drawing/2014/main" id="{C5CE5375-2C9C-48A1-AC7E-1B2DBE7DA6EC}"/>
              </a:ext>
            </a:extLst>
          </p:cNvPr>
          <p:cNvGraphicFramePr>
            <a:graphicFrameLocks noGrp="1"/>
          </p:cNvGraphicFramePr>
          <p:nvPr>
            <p:extLst>
              <p:ext uri="{D42A27DB-BD31-4B8C-83A1-F6EECF244321}">
                <p14:modId xmlns:p14="http://schemas.microsoft.com/office/powerpoint/2010/main" val="875657049"/>
              </p:ext>
            </p:extLst>
          </p:nvPr>
        </p:nvGraphicFramePr>
        <p:xfrm>
          <a:off x="406574" y="620688"/>
          <a:ext cx="11305256" cy="6149522"/>
        </p:xfrm>
        <a:graphic>
          <a:graphicData uri="http://schemas.openxmlformats.org/drawingml/2006/table">
            <a:tbl>
              <a:tblPr>
                <a:tableStyleId>{616DA210-FB5B-4158-B5E0-FEB733F419BA}</a:tableStyleId>
              </a:tblPr>
              <a:tblGrid>
                <a:gridCol w="3385170">
                  <a:extLst>
                    <a:ext uri="{9D8B030D-6E8A-4147-A177-3AD203B41FA5}">
                      <a16:colId xmlns:a16="http://schemas.microsoft.com/office/drawing/2014/main" val="20000"/>
                    </a:ext>
                  </a:extLst>
                </a:gridCol>
                <a:gridCol w="7920086">
                  <a:extLst>
                    <a:ext uri="{9D8B030D-6E8A-4147-A177-3AD203B41FA5}">
                      <a16:colId xmlns:a16="http://schemas.microsoft.com/office/drawing/2014/main" val="20001"/>
                    </a:ext>
                  </a:extLst>
                </a:gridCol>
              </a:tblGrid>
              <a:tr h="310698">
                <a:tc>
                  <a:txBody>
                    <a:bodyPr/>
                    <a:lstStyle/>
                    <a:p>
                      <a:pPr fontAlgn="base"/>
                      <a:r>
                        <a:rPr lang="en-IN" sz="1800" u="none" strike="noStrike" dirty="0">
                          <a:solidFill>
                            <a:srgbClr val="006C86"/>
                          </a:solidFill>
                          <a:effectLst/>
                        </a:rPr>
                        <a: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800" u="none" strike="noStrike" dirty="0">
                          <a:solidFill>
                            <a:srgbClr val="006C86"/>
                          </a:solidFill>
                          <a:effectLst/>
                        </a:rPr>
                        <a:t>!=, &lt;&gt;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800" u="none" strike="noStrike" dirty="0">
                          <a:solidFill>
                            <a:srgbClr val="006C86"/>
                          </a:solidFill>
                          <a:effectLst/>
                        </a:rPr>
                        <a:t>&gt;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a:effectLst/>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800" u="none" strike="noStrike" dirty="0">
                          <a:solidFill>
                            <a:srgbClr val="006C86"/>
                          </a:solidFill>
                          <a:effectLst/>
                        </a:rPr>
                        <a:t>&gt;=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800" u="none" strike="noStrike" dirty="0">
                          <a:solidFill>
                            <a:srgbClr val="006C86"/>
                          </a:solidFill>
                          <a:effectLst/>
                        </a:rPr>
                        <a:t>&lt;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800" u="none" strike="noStrike" dirty="0">
                          <a:solidFill>
                            <a:srgbClr val="006C86"/>
                          </a:solidFill>
                          <a:effectLst/>
                        </a:rPr>
                        <a:t>&lt;=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800" u="none" strike="noStrike" dirty="0">
                          <a:solidFill>
                            <a:srgbClr val="006C86"/>
                          </a:solidFill>
                          <a:effectLst/>
                        </a:rPr>
                        <a:t>&lt;=&gt;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800" u="none" strike="noStrike" dirty="0">
                          <a:solidFill>
                            <a:srgbClr val="006C86"/>
                          </a:solidFill>
                          <a:effectLst/>
                        </a:rPr>
                        <a:t>IS NULL</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800" u="none" strike="noStrike" dirty="0">
                          <a:solidFill>
                            <a:srgbClr val="006C86"/>
                          </a:solidFill>
                          <a:effectLst/>
                        </a:rPr>
                        <a:t>IS NOT NULL</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800" dirty="0">
                          <a:effectLst/>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800" u="none" strike="noStrike" dirty="0">
                          <a:solidFill>
                            <a:srgbClr val="006C86"/>
                          </a:solidFill>
                          <a:effectLst/>
                        </a:rPr>
                        <a:t>ISNULL()</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800" u="none" strike="noStrike" dirty="0">
                          <a:solidFill>
                            <a:srgbClr val="006C86"/>
                          </a:solidFill>
                          <a:effectLst/>
                        </a:rPr>
                        <a:t>IS</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800" u="none" strike="noStrike" dirty="0">
                          <a:solidFill>
                            <a:srgbClr val="006C86"/>
                          </a:solidFill>
                          <a:effectLst/>
                        </a:rPr>
                        <a:t>IS NOT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800" u="none" strike="noStrike" dirty="0">
                          <a:solidFill>
                            <a:srgbClr val="006C86"/>
                          </a:solidFill>
                          <a:effectLst/>
                        </a:rPr>
                        <a:t>IN(set)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800" u="none" strike="noStrike" dirty="0">
                          <a:solidFill>
                            <a:srgbClr val="006C86"/>
                          </a:solidFill>
                          <a:effectLst/>
                        </a:rPr>
                        <a:t>NOT IN(set)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800" u="none" strike="noStrike" dirty="0">
                          <a:solidFill>
                            <a:srgbClr val="006C86"/>
                          </a:solidFill>
                          <a:effectLst/>
                        </a:rPr>
                        <a:t>LIKE</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r h="177542">
                <a:tc>
                  <a:txBody>
                    <a:bodyPr/>
                    <a:lstStyle/>
                    <a:p>
                      <a:pPr fontAlgn="base"/>
                      <a:r>
                        <a:rPr lang="en-IN" sz="1800" u="none" strike="noStrike" dirty="0">
                          <a:solidFill>
                            <a:srgbClr val="006C86"/>
                          </a:solidFill>
                          <a:effectLst/>
                        </a:rPr>
                        <a:t>NOT LIKE</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5686977"/>
                  </a:ext>
                </a:extLst>
              </a:tr>
              <a:tr h="177542">
                <a:tc>
                  <a:txBody>
                    <a:bodyPr/>
                    <a:lstStyle/>
                    <a:p>
                      <a:pPr marL="0" algn="l" defTabSz="914400" rtl="0" eaLnBrk="1" fontAlgn="base" latinLnBrk="0" hangingPunct="1"/>
                      <a:r>
                        <a:rPr lang="en-IN" sz="1800" u="none" strike="noStrike" kern="1200" dirty="0">
                          <a:solidFill>
                            <a:srgbClr val="006C86"/>
                          </a:solidFill>
                          <a:effectLst/>
                          <a:latin typeface="+mn-lt"/>
                          <a:ea typeface="+mn-ea"/>
                          <a:cs typeface="+mn-cs"/>
                        </a:rPr>
                        <a:t>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sz="1800" dirty="0">
                          <a:effectLst/>
                        </a:rPr>
                        <a:t>Whether a value is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6052894"/>
                  </a:ext>
                </a:extLst>
              </a:tr>
              <a:tr h="177542">
                <a:tc>
                  <a:txBody>
                    <a:bodyPr/>
                    <a:lstStyle/>
                    <a:p>
                      <a:pPr marL="0" algn="l" defTabSz="914400" rtl="0" eaLnBrk="1" fontAlgn="base" latinLnBrk="0" hangingPunct="1"/>
                      <a:r>
                        <a:rPr lang="en-IN" sz="1800" u="none" strike="noStrike" kern="1200" dirty="0">
                          <a:solidFill>
                            <a:srgbClr val="006C86"/>
                          </a:solidFill>
                          <a:effectLst/>
                          <a:latin typeface="+mn-lt"/>
                          <a:ea typeface="+mn-ea"/>
                          <a:cs typeface="+mn-cs"/>
                        </a:rPr>
                        <a:t>NOT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sz="1800" dirty="0">
                          <a:effectLst/>
                        </a:rPr>
                        <a:t>Whether a value is not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1983067"/>
                  </a:ext>
                </a:extLst>
              </a:tr>
              <a:tr h="177542">
                <a:tc>
                  <a:txBody>
                    <a:bodyPr/>
                    <a:lstStyle/>
                    <a:p>
                      <a:pPr fontAlgn="base"/>
                      <a:r>
                        <a:rPr lang="en-IN" sz="1800" u="none" strike="noStrike" dirty="0">
                          <a:solidFill>
                            <a:srgbClr val="006C86"/>
                          </a:solidFill>
                          <a:effectLst/>
                        </a:rPr>
                        <a:t>COALESCE()</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3168878"/>
                  </a:ext>
                </a:extLst>
              </a:tr>
            </a:tbl>
          </a:graphicData>
        </a:graphic>
      </p:graphicFrame>
    </p:spTree>
    <p:extLst>
      <p:ext uri="{BB962C8B-B14F-4D97-AF65-F5344CB8AC3E}">
        <p14:creationId xmlns:p14="http://schemas.microsoft.com/office/powerpoint/2010/main" val="1780249896"/>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549400" y="5076724"/>
            <a:ext cx="9987877" cy="1046440"/>
          </a:xfrm>
          <a:prstGeom prst="rect">
            <a:avLst/>
          </a:prstGeom>
        </p:spPr>
        <p:txBody>
          <a:bodyPr wrap="square">
            <a:spAutoFit/>
          </a:bodyPr>
          <a:lstStyle/>
          <a:p>
            <a:r>
              <a:rPr lang="en-IN" sz="2200" dirty="0">
                <a:solidFill>
                  <a:srgbClr val="FF0000"/>
                </a:solidFill>
              </a:rPr>
              <a:t>NOTE</a:t>
            </a:r>
            <a:r>
              <a:rPr lang="en-IN" sz="2000" dirty="0">
                <a:solidFill>
                  <a:srgbClr val="FF0000"/>
                </a:solidFill>
              </a:rPr>
              <a:t>: </a:t>
            </a:r>
          </a:p>
          <a:p>
            <a:endParaRPr lang="en-IN" sz="2000" dirty="0">
              <a:solidFill>
                <a:srgbClr val="FF0000"/>
              </a:solidFill>
            </a:endParaRPr>
          </a:p>
          <a:p>
            <a:r>
              <a:rPr lang="en-IN" sz="2000" dirty="0">
                <a:solidFill>
                  <a:srgbClr val="006C86"/>
                </a:solidFill>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16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a:t>
            </a:r>
            <a:r>
              <a:rPr lang="en-IN" sz="3200" i="1">
                <a:solidFill>
                  <a:srgbClr val="FF9900"/>
                </a:solidFill>
                <a:latin typeface="Arial" pitchFamily="34" charset="0"/>
                <a:cs typeface="Arial" pitchFamily="34" charset="0"/>
              </a:rPr>
              <a:t>is </a:t>
            </a:r>
            <a:r>
              <a:rPr lang="en-US" sz="3200" i="1">
                <a:solidFill>
                  <a:srgbClr val="FF9900"/>
                </a:solidFill>
                <a:latin typeface="Arial" pitchFamily="34" charset="0"/>
                <a:cs typeface="Arial" pitchFamily="34" charset="0"/>
              </a:rPr>
              <a:t>Database</a:t>
            </a:r>
            <a:r>
              <a:rPr lang="en-IN" sz="3200" i="1">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59124334"/>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558393389"/>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980728"/>
            <a:ext cx="6858048" cy="707886"/>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p:txBody>
      </p:sp>
    </p:spTree>
    <p:extLst>
      <p:ext uri="{BB962C8B-B14F-4D97-AF65-F5344CB8AC3E}">
        <p14:creationId xmlns:p14="http://schemas.microsoft.com/office/powerpoint/2010/main" val="518904722"/>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 - NULL</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 &gt;,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2003300"/>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0077AA"/>
                </a:solidFill>
                <a:latin typeface="Liberation Mono"/>
              </a:rPr>
              <a:t>IFNULL(expression1,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(null,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(1/0,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(1/0, 'Yes')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0077AA"/>
                </a:solidFill>
                <a:latin typeface="Liberation Mono"/>
              </a:rPr>
              <a:t>IFNULL</a:t>
            </a:r>
            <a:r>
              <a:rPr lang="en-IN" dirty="0">
                <a:latin typeface="Liberation Mono"/>
                <a:ea typeface="Times New Roman" panose="02020603050405020304" pitchFamily="18" charset="0"/>
              </a:rPr>
              <a:t>(comm + comm*.25, 1000)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8" name="Rectangle 7"/>
          <p:cNvSpPr/>
          <p:nvPr/>
        </p:nvSpPr>
        <p:spPr>
          <a:xfrm>
            <a:off x="551383" y="2852936"/>
            <a:ext cx="11201132" cy="3693319"/>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(1 &gt; 2, 2, 3) as R1;</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(sal = 3000, 'Ok', 'Not Bad')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(sal = 3000 and ename = 'FORD', 'Y', 'N')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(comm is NULL &amp;&amp; ename = 'FORD', 'Y', 'N')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0077AA"/>
                </a:solidFill>
                <a:latin typeface="Liberation Mono"/>
                <a:cs typeface="Arial" panose="020B0604020202020204" pitchFamily="34" charset="0"/>
              </a:rPr>
              <a:t>IF</a:t>
            </a:r>
            <a:r>
              <a:rPr lang="en-IN" dirty="0">
                <a:latin typeface="Liberation Mono"/>
                <a:ea typeface="Times New Roman" panose="02020603050405020304" pitchFamily="18" charset="0"/>
                <a:cs typeface="Arial" panose="020B0604020202020204" pitchFamily="34" charset="0"/>
              </a:rPr>
              <a:t>(deptno = 10, 'Sales', </a:t>
            </a:r>
            <a:r>
              <a:rPr lang="en-IN" dirty="0">
                <a:solidFill>
                  <a:srgbClr val="0077AA"/>
                </a:solidFill>
                <a:latin typeface="Liberation Mono"/>
                <a:cs typeface="Arial" panose="020B0604020202020204" pitchFamily="34" charset="0"/>
              </a:rPr>
              <a:t>IF</a:t>
            </a:r>
            <a:r>
              <a:rPr lang="en-IN" dirty="0">
                <a:latin typeface="Liberation Mono"/>
                <a:ea typeface="Times New Roman" panose="02020603050405020304" pitchFamily="18" charset="0"/>
                <a:cs typeface="Arial" panose="020B0604020202020204" pitchFamily="34" charset="0"/>
              </a:rPr>
              <a:t>(deptno = 20 , 'Purchase' ,'N/A'))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0077AA"/>
                </a:solidFill>
                <a:latin typeface="Liberation Mono"/>
                <a:cs typeface="Arial" panose="020B0604020202020204" pitchFamily="34" charset="0"/>
              </a:rPr>
              <a:t>IF</a:t>
            </a:r>
            <a:r>
              <a:rPr lang="en-IN" dirty="0">
                <a:latin typeface="Liberation Mono"/>
              </a:rPr>
              <a:t>(unitsinstock &lt; reorderlevel, 'Stock is less', 'Good Stock') </a:t>
            </a:r>
            <a:r>
              <a:rPr lang="en-IN" dirty="0">
                <a:solidFill>
                  <a:srgbClr val="0077AA"/>
                </a:solidFill>
                <a:latin typeface="Liberation Mono"/>
                <a:cs typeface="Arial" panose="020B0604020202020204" pitchFamily="34"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dirty="0">
              <a:latin typeface="Liberation Mono"/>
              <a:cs typeface="Arial" pitchFamily="34" charset="0"/>
            </a:endParaRPr>
          </a:p>
        </p:txBody>
      </p:sp>
      <p:sp>
        <p:nvSpPr>
          <p:cNvPr id="13" name="Rectangle 12"/>
          <p:cNvSpPr/>
          <p:nvPr/>
        </p:nvSpPr>
        <p:spPr>
          <a:xfrm>
            <a:off x="1676399" y="4800600"/>
            <a:ext cx="8839200" cy="400110"/>
          </a:xfrm>
          <a:prstGeom prst="rect">
            <a:avLst/>
          </a:prstGeom>
        </p:spPr>
        <p:txBody>
          <a:bodyPr wrap="square">
            <a:spAutoFit/>
          </a:bodyPr>
          <a:lstStyle/>
          <a:p>
            <a:endParaRPr lang="en-IN" sz="2000" dirty="0">
              <a:latin typeface="Arial" pitchFamily="34" charset="0"/>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NULLIF</a:t>
            </a:r>
            <a:r>
              <a:rPr lang="en-US" dirty="0">
                <a:latin typeface="Liberation Mono"/>
                <a:ea typeface="Times New Roman" panose="02020603050405020304" pitchFamily="18" charset="0"/>
              </a:rPr>
              <a:t>(1, 1)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NULLIF</a:t>
            </a:r>
            <a:r>
              <a:rPr lang="en-US" dirty="0">
                <a:latin typeface="Liberation Mono"/>
                <a:ea typeface="Times New Roman" panose="02020603050405020304" pitchFamily="18" charset="0"/>
              </a:rPr>
              <a:t>(1, 2) as R1;</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1764" y="2479442"/>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value WHEN [compare_value] THEN result [WHEN [compare_value] THEN result ...] [ELSE result] END</a:t>
            </a:r>
          </a:p>
        </p:txBody>
      </p:sp>
      <p:sp>
        <p:nvSpPr>
          <p:cNvPr id="8" name="Rectangle 7"/>
          <p:cNvSpPr/>
          <p:nvPr/>
        </p:nvSpPr>
        <p:spPr>
          <a:xfrm>
            <a:off x="431764" y="3374455"/>
            <a:ext cx="11568891"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'Accounts'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'Sales'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'N/A'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Rectangle 8"/>
          <p:cNvSpPr/>
          <p:nvPr/>
        </p:nvSpPr>
        <p:spPr>
          <a:xfrm>
            <a:off x="431764" y="4177184"/>
            <a:ext cx="11568891" cy="369332"/>
          </a:xfrm>
          <a:prstGeom prst="rect">
            <a:avLst/>
          </a:prstGeom>
        </p:spPr>
        <p:txBody>
          <a:bodyPr wrap="square">
            <a:spAutoFit/>
          </a:bodyPr>
          <a:lstStyle/>
          <a:p>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FF0000"/>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FF0000"/>
                </a:solidFill>
                <a:latin typeface="Liberation Mono"/>
                <a:ea typeface="Times New Roman" panose="02020603050405020304" pitchFamily="18" charset="0"/>
              </a:rPr>
              <a:t> </a:t>
            </a:r>
            <a:r>
              <a:rPr lang="en-IN" dirty="0">
                <a:latin typeface="Liberation Mono"/>
                <a:ea typeface="Times New Roman" panose="02020603050405020304" pitchFamily="18" charset="0"/>
              </a:rPr>
              <a:t>'Accounts'</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FF0000"/>
                </a:solidFill>
                <a:latin typeface="Liberation Mono"/>
                <a:ea typeface="Times New Roman" panose="02020603050405020304" pitchFamily="18" charset="0"/>
              </a:rPr>
              <a:t> </a:t>
            </a:r>
            <a:r>
              <a:rPr lang="en-IN" dirty="0">
                <a:latin typeface="Liberation Mono"/>
                <a:ea typeface="Times New Roman" panose="02020603050405020304" pitchFamily="18" charset="0"/>
              </a:rPr>
              <a:t>'N/A'</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FF0000"/>
                </a:solidFill>
                <a:latin typeface="Liberation Mono"/>
                <a:ea typeface="Times New Roman" panose="02020603050405020304" pitchFamily="18" charset="0"/>
              </a:rPr>
              <a:t>  </a:t>
            </a:r>
            <a:r>
              <a:rPr lang="en-IN" dirty="0">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245294"/>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0077AA"/>
                </a:solidFill>
                <a:latin typeface="Liberation Mono"/>
              </a:rPr>
              <a:t>sum</a:t>
            </a:r>
            <a:r>
              <a:rPr lang="en-IN" dirty="0">
                <a:latin typeface="Liberation Mono"/>
              </a:rPr>
              <a:t>(</a:t>
            </a:r>
            <a:r>
              <a:rPr lang="en-IN" dirty="0">
                <a:solidFill>
                  <a:srgbClr val="0077AA"/>
                </a:solidFill>
                <a:latin typeface="Liberation Mono"/>
              </a:rPr>
              <a:t>CASE</a:t>
            </a:r>
            <a:r>
              <a:rPr lang="en-IN" dirty="0">
                <a:latin typeface="Liberation Mono"/>
              </a:rPr>
              <a:t> job </a:t>
            </a:r>
            <a:r>
              <a:rPr lang="en-IN" dirty="0">
                <a:solidFill>
                  <a:srgbClr val="0077AA"/>
                </a:solidFill>
                <a:latin typeface="Liberation Mono"/>
              </a:rPr>
              <a:t>WHEN</a:t>
            </a:r>
            <a:r>
              <a:rPr lang="en-IN" dirty="0">
                <a:latin typeface="Liberation Mono"/>
              </a:rPr>
              <a:t> 'manager1' </a:t>
            </a:r>
            <a:r>
              <a:rPr lang="en-IN" dirty="0">
                <a:solidFill>
                  <a:srgbClr val="0077AA"/>
                </a:solidFill>
                <a:latin typeface="Liberation Mono"/>
              </a:rPr>
              <a:t>THEN</a:t>
            </a:r>
            <a:r>
              <a:rPr lang="en-IN" dirty="0">
                <a:latin typeface="Liberation Mono"/>
              </a:rPr>
              <a:t> 1 </a:t>
            </a:r>
            <a:r>
              <a:rPr lang="en-IN" dirty="0">
                <a:solidFill>
                  <a:srgbClr val="0077AA"/>
                </a:solidFill>
                <a:latin typeface="Liberation Mono"/>
              </a:rPr>
              <a:t>ELSE</a:t>
            </a:r>
            <a:r>
              <a:rPr lang="en-IN" dirty="0">
                <a:latin typeface="Liberation Mono"/>
              </a:rPr>
              <a:t> 0 </a:t>
            </a:r>
            <a:r>
              <a:rPr lang="en-IN" dirty="0">
                <a:solidFill>
                  <a:srgbClr val="0077AA"/>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0077AA"/>
                </a:solidFill>
                <a:latin typeface="Liberation Mono"/>
              </a:rPr>
              <a:t>sum</a:t>
            </a:r>
            <a:r>
              <a:rPr lang="en-IN" dirty="0">
                <a:latin typeface="Liberation Mono"/>
              </a:rPr>
              <a:t>(</a:t>
            </a:r>
            <a:r>
              <a:rPr lang="en-IN" dirty="0">
                <a:solidFill>
                  <a:srgbClr val="0077AA"/>
                </a:solidFill>
                <a:latin typeface="Liberation Mono"/>
              </a:rPr>
              <a:t>CASE</a:t>
            </a:r>
            <a:r>
              <a:rPr lang="en-IN" dirty="0">
                <a:latin typeface="Liberation Mono"/>
              </a:rPr>
              <a:t> job </a:t>
            </a:r>
            <a:r>
              <a:rPr lang="en-IN" dirty="0">
                <a:solidFill>
                  <a:srgbClr val="0077AA"/>
                </a:solidFill>
                <a:latin typeface="Liberation Mono"/>
              </a:rPr>
              <a:t>WHEN</a:t>
            </a:r>
            <a:r>
              <a:rPr lang="en-IN" dirty="0">
                <a:latin typeface="Liberation Mono"/>
              </a:rPr>
              <a:t> 'manager1' </a:t>
            </a:r>
            <a:r>
              <a:rPr lang="en-IN" dirty="0">
                <a:solidFill>
                  <a:srgbClr val="0077AA"/>
                </a:solidFill>
                <a:latin typeface="Liberation Mono"/>
              </a:rPr>
              <a:t>THEN</a:t>
            </a:r>
            <a:r>
              <a:rPr lang="en-IN" dirty="0">
                <a:latin typeface="Liberation Mono"/>
              </a:rPr>
              <a:t> 1 </a:t>
            </a:r>
            <a:r>
              <a:rPr lang="en-IN" dirty="0">
                <a:solidFill>
                  <a:srgbClr val="0077AA"/>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8" name="Rectangle 7"/>
          <p:cNvSpPr/>
          <p:nvPr/>
        </p:nvSpPr>
        <p:spPr>
          <a:xfrm>
            <a:off x="431765" y="2678408"/>
            <a:ext cx="11604549"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0077AA"/>
                </a:solidFill>
                <a:latin typeface="Liberation Mono"/>
              </a:rPr>
              <a:t>THEN</a:t>
            </a:r>
            <a:r>
              <a:rPr lang="en-IN" dirty="0">
                <a:latin typeface="Liberation Mono"/>
                <a:ea typeface="Times New Roman" panose="02020603050405020304" pitchFamily="18" charset="0"/>
              </a:rPr>
              <a:t> 'Sales'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0077AA"/>
                </a:solidFill>
                <a:latin typeface="Liberation Mono"/>
              </a:rPr>
              <a:t>THEN</a:t>
            </a:r>
            <a:r>
              <a:rPr lang="en-IN" dirty="0">
                <a:latin typeface="Liberation Mono"/>
                <a:ea typeface="Times New Roman" panose="02020603050405020304" pitchFamily="18" charset="0"/>
              </a:rPr>
              <a:t> 'Purchase'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'N/A'</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Rectangle 1">
            <a:extLst>
              <a:ext uri="{FF2B5EF4-FFF2-40B4-BE49-F238E27FC236}">
                <a16:creationId xmlns:a16="http://schemas.microsoft.com/office/drawing/2014/main" id="{DB1260A3-B463-4C88-A977-D01447D963F5}"/>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[condition] THEN result [WHEN [condition] THEN result ...] [ELSE result] END</a:t>
            </a:r>
            <a:r>
              <a:rPr lang="en-US" sz="2000" dirty="0">
                <a:solidFill>
                  <a:srgbClr val="0077AA"/>
                </a:solidFill>
                <a:latin typeface="Liberation Mono"/>
              </a:rPr>
              <a:t> </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TextBox 8">
            <a:extLst>
              <a:ext uri="{FF2B5EF4-FFF2-40B4-BE49-F238E27FC236}">
                <a16:creationId xmlns:a16="http://schemas.microsoft.com/office/drawing/2014/main" id="{6B695BF1-E433-4BCA-B291-BB9B3CBDB21B}"/>
              </a:ext>
            </a:extLst>
          </p:cNvPr>
          <p:cNvSpPr txBox="1"/>
          <p:nvPr/>
        </p:nvSpPr>
        <p:spPr>
          <a:xfrm>
            <a:off x="229909" y="3212976"/>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dirty="0">
                <a:solidFill>
                  <a:srgbClr val="333333"/>
                </a:solidFill>
                <a:latin typeface="Courier New" panose="02070309020205020404" pitchFamily="49" charset="0"/>
              </a:rPr>
              <a:t>custID</a:t>
            </a:r>
            <a:r>
              <a:rPr lang="en-US" b="1" i="0" dirty="0">
                <a:solidFill>
                  <a:srgbClr val="333333"/>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3429000"/>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5068033"/>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'Debit'</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1</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'Credit'</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2</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'Total'</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END</a:t>
            </a:r>
            <a:r>
              <a:rPr lang="en-US" b="1" i="0" dirty="0">
                <a:solidFill>
                  <a:srgbClr val="333333"/>
                </a:solidFill>
                <a:effectLst/>
                <a:latin typeface="Courier New" panose="02070309020205020404" pitchFamily="49" charset="0"/>
              </a:rPr>
              <a:t> </a:t>
            </a:r>
            <a:r>
              <a:rPr lang="en-US" dirty="0">
                <a:solidFill>
                  <a:srgbClr val="333333"/>
                </a:solidFill>
                <a:latin typeface="Courier New" panose="02070309020205020404" pitchFamily="49" charset="0"/>
              </a:rPr>
              <a:t>transactionType</a:t>
            </a:r>
            <a:r>
              <a:rPr lang="en-US" b="1" i="0" dirty="0">
                <a:solidFill>
                  <a:srgbClr val="333333"/>
                </a:solidFill>
                <a:effectLst/>
                <a:latin typeface="Courier New" panose="02070309020205020404" pitchFamily="49" charset="0"/>
              </a:rPr>
              <a:t>;</a:t>
            </a:r>
            <a:endParaRPr lang="en-IN" dirty="0"/>
          </a:p>
        </p:txBody>
      </p:sp>
      <p:sp>
        <p:nvSpPr>
          <p:cNvPr id="2" name="Rectangle 1">
            <a:extLst>
              <a:ext uri="{FF2B5EF4-FFF2-40B4-BE49-F238E27FC236}">
                <a16:creationId xmlns:a16="http://schemas.microsoft.com/office/drawing/2014/main" id="{70798494-B9FF-49BB-8E27-7863E32EF917}"/>
              </a:ext>
            </a:extLst>
          </p:cNvPr>
          <p:cNvSpPr/>
          <p:nvPr/>
        </p:nvSpPr>
        <p:spPr>
          <a:xfrm>
            <a:off x="6493291" y="4668068"/>
            <a:ext cx="5341166" cy="1754326"/>
          </a:xfrm>
          <a:prstGeom prst="rect">
            <a:avLst/>
          </a:prstGeom>
        </p:spPr>
        <p:txBody>
          <a:bodyPr wrap="square">
            <a:spAutoFit/>
          </a:bodyPr>
          <a:lstStyle/>
          <a:p>
            <a:r>
              <a:rPr lang="en-US" b="1" dirty="0">
                <a:solidFill>
                  <a:srgbClr val="2658E6"/>
                </a:solidFill>
                <a:latin typeface="Courier New" panose="02070309020205020404" pitchFamily="49" charset="0"/>
              </a:rPr>
              <a:t>* </a:t>
            </a:r>
            <a:r>
              <a:rPr lang="en-IN" b="1" dirty="0">
                <a:solidFill>
                  <a:srgbClr val="333333"/>
                </a:solidFill>
                <a:latin typeface="Courier New" panose="02070309020205020404" pitchFamily="49" charset="0"/>
              </a:rPr>
              <a:t>ORDER BY CASE </a:t>
            </a:r>
            <a:r>
              <a:rPr lang="en-IN" dirty="0">
                <a:solidFill>
                  <a:srgbClr val="333333"/>
                </a:solidFill>
                <a:latin typeface="Courier New" panose="02070309020205020404" pitchFamily="49" charset="0"/>
              </a:rPr>
              <a:t>status</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'active'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1</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'approved'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2</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'rejected'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'submitted'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4</a:t>
            </a:r>
          </a:p>
          <a:p>
            <a:pPr marL="273050"/>
            <a:r>
              <a:rPr lang="en-IN" b="1" dirty="0">
                <a:solidFill>
                  <a:srgbClr val="333333"/>
                </a:solidFill>
                <a:latin typeface="Courier New" panose="02070309020205020404" pitchFamily="49" charset="0"/>
              </a:rPr>
              <a:t>ELSE</a:t>
            </a:r>
            <a:r>
              <a:rPr lang="en-IN" dirty="0"/>
              <a:t> </a:t>
            </a:r>
            <a:r>
              <a:rPr lang="en-IN" dirty="0">
                <a:solidFill>
                  <a:srgbClr val="DD1144"/>
                </a:solidFill>
                <a:latin typeface="Courier New" panose="02070309020205020404" pitchFamily="49" charset="0"/>
              </a:rPr>
              <a:t>5</a:t>
            </a:r>
            <a:r>
              <a:rPr lang="en-IN" dirty="0"/>
              <a:t> </a:t>
            </a:r>
            <a:r>
              <a:rPr lang="en-IN" b="1" dirty="0">
                <a:solidFill>
                  <a:srgbClr val="333333"/>
                </a:solidFill>
                <a:latin typeface="Courier New" panose="02070309020205020404" pitchFamily="49" charset="0"/>
              </a:rPr>
              <a:t>END </a:t>
            </a:r>
            <a:r>
              <a:rPr lang="en-US" dirty="0">
                <a:solidFill>
                  <a:srgbClr val="333333"/>
                </a:solidFill>
                <a:latin typeface="Courier New" panose="02070309020205020404" pitchFamily="49" charset="0"/>
              </a:rPr>
              <a:t>statusType</a:t>
            </a:r>
            <a:endParaRPr lang="en-IN" b="1" dirty="0">
              <a:solidFill>
                <a:srgbClr val="333333"/>
              </a:solidFill>
              <a:latin typeface="Courier New" panose="02070309020205020404" pitchFamily="49" charset="0"/>
            </a:endParaRPr>
          </a:p>
        </p:txBody>
      </p:sp>
    </p:spTree>
    <p:extLst>
      <p:ext uri="{BB962C8B-B14F-4D97-AF65-F5344CB8AC3E}">
        <p14:creationId xmlns:p14="http://schemas.microsoft.com/office/powerpoint/2010/main" val="30929565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769441"/>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name, address, phone and age)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861048"/>
            <a:ext cx="11881320" cy="1138773"/>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related </a:t>
            </a:r>
            <a:r>
              <a:rPr lang="en-US" sz="2000" b="1" dirty="0">
                <a:latin typeface="Palatino Linotype" panose="02040502050505030304" pitchFamily="18" charset="0"/>
              </a:rPr>
              <a:t>data </a:t>
            </a:r>
            <a:r>
              <a:rPr lang="en-US" sz="2000" dirty="0">
                <a:latin typeface="Palatino Linotype" panose="02040502050505030304" pitchFamily="18" charset="0"/>
              </a:rPr>
              <a:t>which is organized, which is also called as structured data</a:t>
            </a:r>
            <a:r>
              <a:rPr lang="en-US" sz="2000" b="1" dirty="0">
                <a:latin typeface="Palatino Linotype" panose="02040502050505030304" pitchFamily="18" charset="0"/>
              </a:rPr>
              <a:t>.</a:t>
            </a:r>
          </a:p>
          <a:p>
            <a:pPr marL="285750" indent="-285750">
              <a:buFont typeface="Arial" panose="020B0604020202020204" pitchFamily="34" charset="0"/>
              <a:buChar char="•"/>
            </a:pPr>
            <a:endParaRPr lang="en-US" sz="8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854677"/>
            <a:ext cx="11573568" cy="646331"/>
          </a:xfrm>
          <a:prstGeom prst="rect">
            <a:avLst/>
          </a:prstGeom>
          <a:noFill/>
        </p:spPr>
        <p:txBody>
          <a:bodyPr wrap="square">
            <a:spAutoFit/>
          </a:bodyPr>
          <a:lstStyle/>
          <a:p>
            <a:r>
              <a:rPr lang="en-US" b="0" i="0" dirty="0">
                <a:solidFill>
                  <a:srgbClr val="202122"/>
                </a:solidFill>
                <a:effectLst/>
                <a:latin typeface="Arial" panose="020B0604020202020204" pitchFamily="34" charset="0"/>
              </a:rPr>
              <a:t>The </a:t>
            </a:r>
            <a:r>
              <a:rPr lang="en-US" dirty="0">
                <a:solidFill>
                  <a:srgbClr val="202122"/>
                </a:solidFill>
                <a:latin typeface="Arial" panose="020B0604020202020204" pitchFamily="34" charset="0"/>
              </a:rPr>
              <a:t>database management system (DBMS) is the software that interacts with end users, applications, and the database itself to capture and analyze the data.</a:t>
            </a:r>
            <a:endParaRPr lang="en-IN" dirty="0">
              <a:solidFill>
                <a:srgbClr val="202122"/>
              </a:solidFill>
              <a:latin typeface="Arial" panose="020B0604020202020204" pitchFamily="34" charset="0"/>
            </a:endParaRPr>
          </a:p>
        </p:txBody>
      </p:sp>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1991" y="5062941"/>
            <a:ext cx="3819794" cy="1678427"/>
          </a:xfrm>
          <a:prstGeom prst="rect">
            <a:avLst/>
          </a:prstGeom>
        </p:spPr>
      </p:pic>
    </p:spTree>
    <p:extLst>
      <p:ext uri="{BB962C8B-B14F-4D97-AF65-F5344CB8AC3E}">
        <p14:creationId xmlns:p14="http://schemas.microsoft.com/office/powerpoint/2010/main" val="3395159497"/>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0077AA"/>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61539" y="1264152"/>
            <a:ext cx="11505951"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9" name="Rectangle 8"/>
          <p:cNvSpPr/>
          <p:nvPr/>
        </p:nvSpPr>
        <p:spPr>
          <a:xfrm>
            <a:off x="335360" y="2559551"/>
            <a:ext cx="11449271"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0" name="Rectangle 9"/>
          <p:cNvSpPr/>
          <p:nvPr/>
        </p:nvSpPr>
        <p:spPr>
          <a:xfrm>
            <a:off x="372875" y="3966155"/>
            <a:ext cx="1140675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Tree>
    <p:extLst>
      <p:ext uri="{BB962C8B-B14F-4D97-AF65-F5344CB8AC3E}">
        <p14:creationId xmlns:p14="http://schemas.microsoft.com/office/powerpoint/2010/main" val="4025255439"/>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695400" y="1326450"/>
            <a:ext cx="8839200"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CURDATE</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CURTIME</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
        <p:nvSpPr>
          <p:cNvPr id="12" name="Rectangle 11"/>
          <p:cNvSpPr/>
          <p:nvPr/>
        </p:nvSpPr>
        <p:spPr>
          <a:xfrm>
            <a:off x="695400" y="3092187"/>
            <a:ext cx="8686800" cy="984885"/>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400"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NOW()				CURDATE()		CURTIME()</a:t>
            </a:r>
          </a:p>
          <a:p>
            <a:r>
              <a:rPr lang="en-IN" dirty="0">
                <a:latin typeface="Arial" panose="020B0604020202020204" pitchFamily="34" charset="0"/>
                <a:cs typeface="Arial" panose="020B0604020202020204" pitchFamily="34" charset="0"/>
              </a:rPr>
              <a:t>2017-02-11 10:22:31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9" name="Rectangle 8"/>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Tree>
    <p:extLst>
      <p:ext uri="{BB962C8B-B14F-4D97-AF65-F5344CB8AC3E}">
        <p14:creationId xmlns:p14="http://schemas.microsoft.com/office/powerpoint/2010/main" val="3515856926"/>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DATE(expr)</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DATE</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Tree>
    <p:extLst>
      <p:ext uri="{BB962C8B-B14F-4D97-AF65-F5344CB8AC3E}">
        <p14:creationId xmlns:p14="http://schemas.microsoft.com/office/powerpoint/2010/main" val="3213815813"/>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551384" y="1277873"/>
            <a:ext cx="8719456"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 INTERVAL expr unit   /   date - INTERVAL expr unit</a:t>
            </a:r>
          </a:p>
        </p:txBody>
      </p:sp>
      <p:graphicFrame>
        <p:nvGraphicFramePr>
          <p:cNvPr id="10" name="Table 9"/>
          <p:cNvGraphicFramePr>
            <a:graphicFrameLocks noGrp="1"/>
          </p:cNvGraphicFramePr>
          <p:nvPr>
            <p:extLst>
              <p:ext uri="{D42A27DB-BD31-4B8C-83A1-F6EECF244321}">
                <p14:modId xmlns:p14="http://schemas.microsoft.com/office/powerpoint/2010/main" val="3095017899"/>
              </p:ext>
            </p:extLst>
          </p:nvPr>
        </p:nvGraphicFramePr>
        <p:xfrm>
          <a:off x="551384" y="2543897"/>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490779" y="1915168"/>
            <a:ext cx="8719456"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 INTERVAL expr unit)   /   ADDDATE(expr, day)</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4083482816"/>
              </p:ext>
            </p:extLst>
          </p:nvPr>
        </p:nvGraphicFramePr>
        <p:xfrm>
          <a:off x="575477" y="2543016"/>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5477" y="1940510"/>
            <a:ext cx="8719457"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2293435412"/>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 INTERVAL expr unit)</a:t>
            </a:r>
          </a:p>
        </p:txBody>
      </p:sp>
      <p:sp>
        <p:nvSpPr>
          <p:cNvPr id="7" name="Rectangle 6"/>
          <p:cNvSpPr/>
          <p:nvPr/>
        </p:nvSpPr>
        <p:spPr>
          <a:xfrm>
            <a:off x="575477" y="1918151"/>
            <a:ext cx="8839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SUBDATE</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9" name="Rectangle 8"/>
          <p:cNvSpPr/>
          <p:nvPr/>
        </p:nvSpPr>
        <p:spPr>
          <a:xfrm>
            <a:off x="543338" y="526978"/>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630322685"/>
              </p:ext>
            </p:extLst>
          </p:nvPr>
        </p:nvGraphicFramePr>
        <p:xfrm>
          <a:off x="575477" y="2543016"/>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2765853210"/>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335360" y="1966635"/>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ADDTIME(expr1, expr2)</a:t>
            </a:r>
          </a:p>
        </p:txBody>
      </p:sp>
      <p:sp>
        <p:nvSpPr>
          <p:cNvPr id="6" name="Rectangle 5"/>
          <p:cNvSpPr/>
          <p:nvPr/>
        </p:nvSpPr>
        <p:spPr>
          <a:xfrm>
            <a:off x="392829" y="2992983"/>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rgbClr val="00B05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'DAY HH:MM:SS'</a:t>
            </a:r>
          </a:p>
        </p:txBody>
      </p:sp>
      <p:sp>
        <p:nvSpPr>
          <p:cNvPr id="7" name="Rectangle 6"/>
          <p:cNvSpPr/>
          <p:nvPr/>
        </p:nvSpPr>
        <p:spPr>
          <a:xfrm>
            <a:off x="335360" y="905269"/>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Tree>
    <p:extLst>
      <p:ext uri="{BB962C8B-B14F-4D97-AF65-F5344CB8AC3E}">
        <p14:creationId xmlns:p14="http://schemas.microsoft.com/office/powerpoint/2010/main" val="198625924"/>
      </p:ext>
    </p:extLst>
  </p:cSld>
  <p:clrMapOvr>
    <a:masterClrMapping/>
  </p:clrMapOvr>
  <p:transition/>
</p:sld>
</file>

<file path=ppt/slides/slide1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219" y="175231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SUBTIME(expr1, expr2)</a:t>
            </a:r>
          </a:p>
        </p:txBody>
      </p:sp>
      <p:sp>
        <p:nvSpPr>
          <p:cNvPr id="6" name="Rectangle 5"/>
          <p:cNvSpPr/>
          <p:nvPr/>
        </p:nvSpPr>
        <p:spPr>
          <a:xfrm>
            <a:off x="438007" y="2590187"/>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'DAY HH:MM:SS'</a:t>
            </a:r>
          </a:p>
        </p:txBody>
      </p:sp>
      <p:sp>
        <p:nvSpPr>
          <p:cNvPr id="7" name="Rectangle 6"/>
          <p:cNvSpPr/>
          <p:nvPr/>
        </p:nvSpPr>
        <p:spPr>
          <a:xfrm>
            <a:off x="443372" y="75846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Tree>
    <p:extLst>
      <p:ext uri="{BB962C8B-B14F-4D97-AF65-F5344CB8AC3E}">
        <p14:creationId xmlns:p14="http://schemas.microsoft.com/office/powerpoint/2010/main" val="3149576464"/>
      </p:ext>
    </p:extLst>
  </p:cSld>
  <p:clrMapOvr>
    <a:masterClrMapping/>
  </p:clrMapOvr>
  <p:transition/>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335360" y="1616333"/>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6" name="Rectangle 5"/>
          <p:cNvSpPr/>
          <p:nvPr/>
        </p:nvSpPr>
        <p:spPr>
          <a:xfrm>
            <a:off x="335360" y="4941168"/>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EXTRACT</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EXTRACT</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3933118845"/>
              </p:ext>
            </p:extLst>
          </p:nvPr>
        </p:nvGraphicFramePr>
        <p:xfrm>
          <a:off x="335360" y="2564904"/>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5801971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335360" y="260648"/>
            <a:ext cx="6298519" cy="400110"/>
          </a:xfrm>
          <a:prstGeom prst="rect">
            <a:avLst/>
          </a:prstGeom>
        </p:spPr>
        <p:txBody>
          <a:bodyPr wrap="none">
            <a:spAutoFit/>
          </a:bodyPr>
          <a:lstStyle/>
          <a:p>
            <a:pPr fontAlgn="base"/>
            <a:r>
              <a:rPr lang="en-US" sz="2000" b="1" dirty="0">
                <a:solidFill>
                  <a:srgbClr val="444444"/>
                </a:solidFill>
                <a:latin typeface="Verdana" panose="020B0604030504040204"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50825943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and files.</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1752601" y="15356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PERIOD_DIFF(P1, P2);</a:t>
            </a:r>
          </a:p>
        </p:txBody>
      </p:sp>
      <p:sp>
        <p:nvSpPr>
          <p:cNvPr id="6" name="Rectangle 5"/>
          <p:cNvSpPr/>
          <p:nvPr/>
        </p:nvSpPr>
        <p:spPr>
          <a:xfrm>
            <a:off x="1752601" y="2133600"/>
            <a:ext cx="8458199"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PERIOD_DIFF(201701, 201601);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PERIOD_DIFF (EXTRACT (YEAR_MONTH FROM now()), EXTRACT (YEAR_MONTH FROM hiredate)) AS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885622615"/>
              </p:ext>
            </p:extLst>
          </p:nvPr>
        </p:nvGraphicFramePr>
        <p:xfrm>
          <a:off x="407368" y="814600"/>
          <a:ext cx="11377264" cy="4240104"/>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DAY(date)</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DAYOFWEEK(date)</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LAST_DAY(date)</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335360" y="5373216"/>
            <a:ext cx="11449272"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137313066"/>
              </p:ext>
            </p:extLst>
          </p:nvPr>
        </p:nvGraphicFramePr>
        <p:xfrm>
          <a:off x="415431" y="814600"/>
          <a:ext cx="11521280" cy="3539064"/>
        </p:xfrm>
        <a:graphic>
          <a:graphicData uri="http://schemas.openxmlformats.org/drawingml/2006/table">
            <a:tbl>
              <a:tblPr firstRow="1" bandRow="1">
                <a:tableStyleId>{7E9639D4-E3E2-4D34-9284-5A2195B3D0D7}</a:tableStyleId>
              </a:tblPr>
              <a:tblGrid>
                <a:gridCol w="2880320">
                  <a:extLst>
                    <a:ext uri="{9D8B030D-6E8A-4147-A177-3AD203B41FA5}">
                      <a16:colId xmlns:a16="http://schemas.microsoft.com/office/drawing/2014/main" val="20000"/>
                    </a:ext>
                  </a:extLst>
                </a:gridCol>
                <a:gridCol w="864096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WEEKDAY(date)</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HOUR(time)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MINUTE(time)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SECOND(time)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DATEDIFF(expr1,expr2)</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bl>
          </a:graphicData>
        </a:graphic>
      </p:graphicFrame>
      <p:sp>
        <p:nvSpPr>
          <p:cNvPr id="5" name="Rectangle 4"/>
          <p:cNvSpPr/>
          <p:nvPr/>
        </p:nvSpPr>
        <p:spPr>
          <a:xfrm>
            <a:off x="392822" y="4623687"/>
            <a:ext cx="8839200"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hiredate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17;</a:t>
            </a: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date_format</a:t>
            </a:r>
            <a:r>
              <a:rPr lang="en-IN" dirty="0">
                <a:solidFill>
                  <a:schemeClr val="bg1">
                    <a:lumMod val="6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3367928026"/>
              </p:ext>
            </p:extLst>
          </p:nvPr>
        </p:nvGraphicFramePr>
        <p:xfrm>
          <a:off x="335360" y="949386"/>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571724279"/>
              </p:ext>
            </p:extLst>
          </p:nvPr>
        </p:nvGraphicFramePr>
        <p:xfrm>
          <a:off x="335360" y="787404"/>
          <a:ext cx="11521280" cy="5308596"/>
        </p:xfrm>
        <a:graphic>
          <a:graphicData uri="http://schemas.openxmlformats.org/drawingml/2006/table">
            <a:tbl>
              <a:tblPr firstRow="1" bandRow="1">
                <a:tableStyleId>{7E9639D4-E3E2-4D34-9284-5A2195B3D0D7}</a:tableStyleId>
              </a:tblPr>
              <a:tblGrid>
                <a:gridCol w="1787784">
                  <a:extLst>
                    <a:ext uri="{9D8B030D-6E8A-4147-A177-3AD203B41FA5}">
                      <a16:colId xmlns:a16="http://schemas.microsoft.com/office/drawing/2014/main" val="20000"/>
                    </a:ext>
                  </a:extLst>
                </a:gridCol>
                <a:gridCol w="9733496">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date_format</a:t>
            </a:r>
            <a:r>
              <a:rPr lang="en-IN" dirty="0">
                <a:solidFill>
                  <a:schemeClr val="bg1">
                    <a:lumMod val="6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'%j'</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413645654"/>
              </p:ext>
            </p:extLst>
          </p:nvPr>
        </p:nvGraphicFramePr>
        <p:xfrm>
          <a:off x="335360" y="787404"/>
          <a:ext cx="11521280" cy="5308596"/>
        </p:xfrm>
        <a:graphic>
          <a:graphicData uri="http://schemas.openxmlformats.org/drawingml/2006/table">
            <a:tbl>
              <a:tblPr firstRow="1" bandRow="1">
                <a:tableStyleId>{7E9639D4-E3E2-4D34-9284-5A2195B3D0D7}</a:tableStyleId>
              </a:tblPr>
              <a:tblGrid>
                <a:gridCol w="1787786">
                  <a:extLst>
                    <a:ext uri="{9D8B030D-6E8A-4147-A177-3AD203B41FA5}">
                      <a16:colId xmlns:a16="http://schemas.microsoft.com/office/drawing/2014/main" val="20000"/>
                    </a:ext>
                  </a:extLst>
                </a:gridCol>
                <a:gridCol w="9733494">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date_format</a:t>
            </a:r>
            <a:r>
              <a:rPr lang="en-IN" dirty="0">
                <a:solidFill>
                  <a:schemeClr val="bg1">
                    <a:lumMod val="6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'%Y'</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771014153"/>
              </p:ext>
            </p:extLst>
          </p:nvPr>
        </p:nvGraphicFramePr>
        <p:xfrm>
          <a:off x="335360" y="620688"/>
          <a:ext cx="11521280" cy="6081183"/>
        </p:xfrm>
        <a:graphic>
          <a:graphicData uri="http://schemas.openxmlformats.org/drawingml/2006/table">
            <a:tbl>
              <a:tblPr firstRow="1" bandRow="1">
                <a:tableStyleId>{7E9639D4-E3E2-4D34-9284-5A2195B3D0D7}</a:tableStyleId>
              </a:tblPr>
              <a:tblGrid>
                <a:gridCol w="2448272">
                  <a:extLst>
                    <a:ext uri="{9D8B030D-6E8A-4147-A177-3AD203B41FA5}">
                      <a16:colId xmlns:a16="http://schemas.microsoft.com/office/drawing/2014/main" val="20000"/>
                    </a:ext>
                  </a:extLst>
                </a:gridCol>
                <a:gridCol w="9073008">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900" kern="1200" dirty="0">
                          <a:solidFill>
                            <a:srgbClr val="0077AA"/>
                          </a:solidFill>
                          <a:latin typeface="Liberation Mono"/>
                          <a:ea typeface="+mn-ea"/>
                          <a:cs typeface="+mn-cs"/>
                        </a:rPr>
                        <a:t>ASCII(str)</a:t>
                      </a:r>
                    </a:p>
                  </a:txBody>
                  <a:tcPr marL="68580" marR="68580" marT="0" marB="0" anchor="ctr"/>
                </a:tc>
                <a:tc>
                  <a:txBody>
                    <a:bodyPr/>
                    <a:lstStyle/>
                    <a:p>
                      <a:pPr algn="l">
                        <a:spcAft>
                          <a:spcPts val="0"/>
                        </a:spcAft>
                      </a:pPr>
                      <a:r>
                        <a:rPr kumimoji="0" lang="en-IN" sz="19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9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ASCII</a:t>
                      </a:r>
                      <a:r>
                        <a:rPr kumimoji="0" lang="en-IN" sz="19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9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900" kern="1200" dirty="0">
                          <a:solidFill>
                            <a:srgbClr val="0077AA"/>
                          </a:solidFill>
                          <a:latin typeface="Liberation Mono"/>
                          <a:ea typeface="+mn-ea"/>
                          <a:cs typeface="+mn-cs"/>
                        </a:rPr>
                        <a:t>CHAR(N,...)</a:t>
                      </a:r>
                    </a:p>
                  </a:txBody>
                  <a:tcPr marL="68580" marR="68580" marT="0" marB="0" anchor="ctr"/>
                </a:tc>
                <a:tc>
                  <a:txBody>
                    <a:bodyPr/>
                    <a:lstStyle/>
                    <a:p>
                      <a:pPr>
                        <a:spcAft>
                          <a:spcPts val="0"/>
                        </a:spcAft>
                      </a:pPr>
                      <a:r>
                        <a:rPr kumimoji="0" lang="en-IN" sz="19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900" b="1" kern="1200" dirty="0">
                          <a:solidFill>
                            <a:schemeClr val="tx1"/>
                          </a:solidFill>
                          <a:effectLst/>
                          <a:latin typeface="Liberation Mono"/>
                          <a:ea typeface="Times New Roman" panose="02020603050405020304" pitchFamily="18" charset="0"/>
                          <a:cs typeface="+mn-cs"/>
                        </a:rPr>
                        <a:t>NULL values are skipped</a:t>
                      </a:r>
                      <a:r>
                        <a:rPr kumimoji="0" lang="en-IN" sz="19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65, 66, 67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IN" sz="1900" kern="1200" dirty="0">
                          <a:solidFill>
                            <a:srgbClr val="0077AA"/>
                          </a:solidFill>
                          <a:latin typeface="Liberation Mono"/>
                          <a:ea typeface="+mn-ea"/>
                          <a:cs typeface="+mn-cs"/>
                        </a:rPr>
                        <a:t>CONCAT(str1,str2,...)</a:t>
                      </a:r>
                    </a:p>
                  </a:txBody>
                  <a:tcPr marL="68580" marR="68580" marT="0" marB="0" anchor="ctr"/>
                </a:tc>
                <a:tc>
                  <a:txBody>
                    <a:bodyPr/>
                    <a:lstStyle/>
                    <a:p>
                      <a:pPr>
                        <a:spcAft>
                          <a:spcPts val="0"/>
                        </a:spcAft>
                      </a:pPr>
                      <a:r>
                        <a:rPr kumimoji="0" lang="en-IN" sz="1900" kern="1200" dirty="0">
                          <a:solidFill>
                            <a:schemeClr val="tx1"/>
                          </a:solidFill>
                          <a:effectLst/>
                          <a:latin typeface="Liberation Mono"/>
                          <a:ea typeface="Times New Roman" panose="02020603050405020304" pitchFamily="18" charset="0"/>
                          <a:cs typeface="+mn-cs"/>
                        </a:rPr>
                        <a:t>Returns the string that results from concatenating the arguments. CONCAT() </a:t>
                      </a:r>
                      <a:r>
                        <a:rPr kumimoji="0" lang="en-IN" sz="1900" b="1" kern="1200" dirty="0">
                          <a:solidFill>
                            <a:schemeClr val="tx1"/>
                          </a:solidFill>
                          <a:effectLst/>
                          <a:latin typeface="Liberation Mono"/>
                          <a:ea typeface="Times New Roman" panose="02020603050405020304" pitchFamily="18" charset="0"/>
                          <a:cs typeface="+mn-cs"/>
                        </a:rPr>
                        <a:t>returns NULL if any argument is NULL</a:t>
                      </a:r>
                      <a:r>
                        <a:rPr kumimoji="0" lang="en-IN" sz="19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CONCAT</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'Mr. ' , ename</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emp;</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ELT(N,str1,str2,str3,...)</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9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ELT</a:t>
                      </a:r>
                      <a:r>
                        <a:rPr kumimoji="0" lang="en-IN" sz="1800" b="0" kern="1200" dirty="0">
                          <a:solidFill>
                            <a:schemeClr val="tx1"/>
                          </a:solidFill>
                          <a:effectLst/>
                          <a:latin typeface="Liberation Mono"/>
                          <a:ea typeface="Times New Roman" panose="02020603050405020304" pitchFamily="18" charset="0"/>
                          <a:cs typeface="+mn-cs"/>
                        </a:rPr>
                        <a:t>(1, 'Bank', 'Of', 'India', 'Kothrud', 'Pune');</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ELT</a:t>
                      </a:r>
                      <a:r>
                        <a:rPr kumimoji="0" lang="en-IN" sz="1800" b="0" kern="1200" dirty="0">
                          <a:solidFill>
                            <a:schemeClr val="tx1"/>
                          </a:solidFill>
                          <a:effectLst/>
                          <a:latin typeface="Liberation Mono"/>
                          <a:ea typeface="Times New Roman" panose="02020603050405020304" pitchFamily="18" charset="0"/>
                          <a:cs typeface="+mn-cs"/>
                        </a:rPr>
                        <a:t>(1, ename, job, sal) </a:t>
                      </a:r>
                      <a:r>
                        <a:rPr kumimoji="0" lang="en-IN" sz="180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hiredate, </a:t>
                      </a:r>
                      <a:r>
                        <a:rPr kumimoji="0" lang="en-IN" sz="1800" kern="1200" dirty="0">
                          <a:solidFill>
                            <a:srgbClr val="0077AA"/>
                          </a:solidFill>
                          <a:latin typeface="Liberation Mono"/>
                          <a:ea typeface="Times New Roman" panose="02020603050405020304" pitchFamily="18" charset="0"/>
                          <a:cs typeface="+mn-cs"/>
                        </a:rPr>
                        <a:t>ELT</a:t>
                      </a:r>
                      <a:r>
                        <a:rPr kumimoji="0" lang="en-IN" sz="1800" b="0" kern="1200" dirty="0">
                          <a:solidFill>
                            <a:schemeClr val="tx1"/>
                          </a:solidFill>
                          <a:effectLst/>
                          <a:latin typeface="Liberation Mono"/>
                          <a:ea typeface="Times New Roman" panose="02020603050405020304" pitchFamily="18" charset="0"/>
                          <a:cs typeface="+mn-cs"/>
                        </a:rPr>
                        <a:t>(</a:t>
                      </a:r>
                      <a:r>
                        <a:rPr kumimoji="0" lang="en-IN" sz="1800" kern="1200" dirty="0">
                          <a:solidFill>
                            <a:srgbClr val="0077AA"/>
                          </a:solidFill>
                          <a:latin typeface="Liberation Mono"/>
                          <a:ea typeface="Times New Roman" panose="02020603050405020304" pitchFamily="18" charset="0"/>
                          <a:cs typeface="+mn-cs"/>
                        </a:rPr>
                        <a:t>MONTH</a:t>
                      </a:r>
                      <a:r>
                        <a:rPr kumimoji="0" lang="en-IN" sz="1800" b="0" kern="1200" dirty="0">
                          <a:solidFill>
                            <a:schemeClr val="tx1"/>
                          </a:solidFill>
                          <a:effectLst/>
                          <a:latin typeface="Liberation Mono"/>
                          <a:ea typeface="Times New Roman" panose="02020603050405020304" pitchFamily="18" charset="0"/>
                          <a:cs typeface="+mn-cs"/>
                        </a:rPr>
                        <a:t>(hiredate),'Winter', 'Winter', 'Spring', 'Spring', 'Spring', 'Summer', 'Summer', 'Summer', 'Autumn', 'Autumn', 'Autumn', 'Winter') R1 </a:t>
                      </a:r>
                      <a:r>
                        <a:rPr kumimoji="0" lang="en-IN" sz="180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270627451"/>
              </p:ext>
            </p:extLst>
          </p:nvPr>
        </p:nvGraphicFramePr>
        <p:xfrm>
          <a:off x="335360" y="787405"/>
          <a:ext cx="11521280" cy="5445333"/>
        </p:xfrm>
        <a:graphic>
          <a:graphicData uri="http://schemas.openxmlformats.org/drawingml/2006/table">
            <a:tbl>
              <a:tblPr firstRow="1" bandRow="1">
                <a:tableStyleId>{7E9639D4-E3E2-4D34-9284-5A2195B3D0D7}</a:tableStyleId>
              </a:tblPr>
              <a:tblGrid>
                <a:gridCol w="2592288">
                  <a:extLst>
                    <a:ext uri="{9D8B030D-6E8A-4147-A177-3AD203B41FA5}">
                      <a16:colId xmlns:a16="http://schemas.microsoft.com/office/drawing/2014/main" val="20000"/>
                    </a:ext>
                  </a:extLst>
                </a:gridCol>
                <a:gridCol w="8928992">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STRCMP(expr1,expr2)</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LCASE(str)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lower case string. LCASE() </a:t>
                      </a:r>
                      <a:r>
                        <a:rPr kumimoji="0" lang="en-IN" sz="1900" b="1" kern="1200" dirty="0">
                          <a:solidFill>
                            <a:schemeClr val="tx1"/>
                          </a:solidFill>
                          <a:effectLst/>
                          <a:latin typeface="Liberation Mono"/>
                          <a:ea typeface="Times New Roman" panose="02020603050405020304" pitchFamily="18" charset="0"/>
                          <a:cs typeface="+mn-cs"/>
                        </a:rPr>
                        <a:t>is a synonym for </a:t>
                      </a:r>
                      <a:r>
                        <a:rPr kumimoji="0" lang="en-IN" sz="1900" b="0" kern="1200" dirty="0">
                          <a:solidFill>
                            <a:srgbClr val="0077AA"/>
                          </a:solidFill>
                          <a:latin typeface="Liberation Mono"/>
                          <a:ea typeface="+mn-ea"/>
                          <a:cs typeface="+mn-cs"/>
                        </a:rPr>
                        <a:t>LOWER()</a:t>
                      </a:r>
                      <a:r>
                        <a:rPr kumimoji="0" lang="en-IN" sz="19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900" kern="1200" dirty="0">
                          <a:solidFill>
                            <a:srgbClr val="0077AA"/>
                          </a:solidFill>
                          <a:latin typeface="Liberation Mono"/>
                          <a:ea typeface="+mn-ea"/>
                          <a:cs typeface="+mn-cs"/>
                        </a:rPr>
                        <a:t>UCASE(str)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upper case string. </a:t>
                      </a:r>
                      <a:r>
                        <a:rPr kumimoji="0" lang="en-US" sz="1900" kern="1200" dirty="0">
                          <a:solidFill>
                            <a:schemeClr val="tx1"/>
                          </a:solidFill>
                          <a:effectLst/>
                          <a:latin typeface="Liberation Mono"/>
                          <a:ea typeface="Times New Roman" panose="02020603050405020304" pitchFamily="18" charset="0"/>
                          <a:cs typeface="+mn-cs"/>
                        </a:rPr>
                        <a:t>UCASE() </a:t>
                      </a:r>
                      <a:r>
                        <a:rPr kumimoji="0" lang="en-US" sz="1900" b="1" kern="1200" dirty="0">
                          <a:solidFill>
                            <a:schemeClr val="tx1"/>
                          </a:solidFill>
                          <a:effectLst/>
                          <a:latin typeface="Liberation Mono"/>
                          <a:ea typeface="Times New Roman" panose="02020603050405020304" pitchFamily="18" charset="0"/>
                          <a:cs typeface="+mn-cs"/>
                        </a:rPr>
                        <a:t>is a synonym for </a:t>
                      </a:r>
                      <a:r>
                        <a:rPr kumimoji="0" lang="en-US" sz="1900" kern="1200" dirty="0">
                          <a:solidFill>
                            <a:srgbClr val="0077AA"/>
                          </a:solidFill>
                          <a:latin typeface="Liberation Mono"/>
                          <a:ea typeface="+mn-ea"/>
                          <a:cs typeface="+mn-cs"/>
                        </a:rPr>
                        <a:t>UPPER().</a:t>
                      </a:r>
                      <a:endParaRPr kumimoji="0" lang="en-IN" sz="19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LENGTH(str)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LEFT(str,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RIGHT(str,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F4B57F1B-85C3-4EE4-AB46-2AC0BB18A91A}"/>
              </a:ext>
            </a:extLst>
          </p:cNvPr>
          <p:cNvSpPr/>
          <p:nvPr/>
        </p:nvSpPr>
        <p:spPr>
          <a:xfrm>
            <a:off x="327828" y="6300028"/>
            <a:ext cx="1152128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LENGTH</a:t>
            </a:r>
            <a:r>
              <a:rPr lang="en-US" dirty="0">
                <a:latin typeface="Liberation Mono"/>
                <a:cs typeface="Times New Roman" panose="02020603050405020304" pitchFamily="18" charset="0"/>
              </a:rPr>
              <a:t>('saleel') - </a:t>
            </a:r>
            <a:r>
              <a:rPr lang="en-US" dirty="0">
                <a:solidFill>
                  <a:srgbClr val="0077AA"/>
                </a:solidFill>
                <a:latin typeface="Liberation Mono"/>
                <a:cs typeface="Times New Roman" panose="02020603050405020304" pitchFamily="18" charset="0"/>
              </a:rPr>
              <a:t>LENGTH</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REPLACE</a:t>
            </a:r>
            <a:r>
              <a:rPr lang="en-US" dirty="0">
                <a:latin typeface="Liberation Mono"/>
                <a:cs typeface="Times New Roman" panose="02020603050405020304" pitchFamily="18" charset="0"/>
              </a:rPr>
              <a:t>('saleel', 'e', ''));</a:t>
            </a:r>
            <a:endParaRPr lang="en-IN" dirty="0">
              <a:latin typeface="Liberation Mono"/>
            </a:endParaRPr>
          </a:p>
        </p:txBody>
      </p:sp>
    </p:spTree>
    <p:extLst>
      <p:ext uri="{BB962C8B-B14F-4D97-AF65-F5344CB8AC3E}">
        <p14:creationId xmlns:p14="http://schemas.microsoft.com/office/powerpoint/2010/main" val="9810627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5641"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816278" y="2137004"/>
            <a:ext cx="2165978"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816278" y="2682395"/>
            <a:ext cx="3733800" cy="2805063"/>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9877" y="2426261"/>
            <a:ext cx="4912627" cy="1272817"/>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62180" y="3728190"/>
            <a:ext cx="1301999" cy="130199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76120" y="4251582"/>
            <a:ext cx="3456384" cy="2201754"/>
          </a:xfrm>
          <a:prstGeom prst="rect">
            <a:avLst/>
          </a:prstGeom>
        </p:spPr>
      </p:pic>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b="0" i="0" dirty="0">
                <a:solidFill>
                  <a:srgbClr val="202122"/>
                </a:solidFill>
                <a:effectLst/>
                <a:latin typeface="Arial" panose="020B0604020202020204" pitchFamily="34" charset="0"/>
              </a:rPr>
              <a:t>at </a:t>
            </a:r>
            <a:r>
              <a:rPr lang="en-US" sz="2000" dirty="0">
                <a:solidFill>
                  <a:srgbClr val="000000"/>
                </a:solidFill>
                <a:latin typeface="verdana" panose="020B0604030504040204" pitchFamily="34" charset="0"/>
              </a:rPr>
              <a:t>IBM</a:t>
            </a:r>
            <a:r>
              <a:rPr lang="en-US" sz="2000" b="0" i="0" dirty="0">
                <a:solidFill>
                  <a:srgbClr val="202122"/>
                </a:solidFill>
                <a:effectLst/>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088006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056537083"/>
              </p:ext>
            </p:extLst>
          </p:nvPr>
        </p:nvGraphicFramePr>
        <p:xfrm>
          <a:off x="335360" y="764704"/>
          <a:ext cx="11521280" cy="4299372"/>
        </p:xfrm>
        <a:graphic>
          <a:graphicData uri="http://schemas.openxmlformats.org/drawingml/2006/table">
            <a:tbl>
              <a:tblPr firstRow="1" bandRow="1">
                <a:tableStyleId>{7E9639D4-E3E2-4D34-9284-5A2195B3D0D7}</a:tableStyleId>
              </a:tblPr>
              <a:tblGrid>
                <a:gridCol w="3096344">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INSTR(str, substr)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REPLACE(str, from_str, to_str)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9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chemeClr val="tx1"/>
                          </a:solidFill>
                          <a:effectLst/>
                          <a:latin typeface="Liberation Mono"/>
                          <a:ea typeface="Times New Roman" panose="02020603050405020304" pitchFamily="18" charset="0"/>
                          <a:cs typeface="+mn-cs"/>
                        </a:rPr>
                        <a:t>('Hello', 'l', 'x');</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REVERSE(str)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SUBSTR(str, pos, len)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9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b="1" kern="1200" dirty="0">
                          <a:solidFill>
                            <a:schemeClr val="tx1"/>
                          </a:solidFill>
                          <a:effectLst/>
                          <a:latin typeface="Liberation Mono"/>
                          <a:ea typeface="Times New Roman" panose="02020603050405020304" pitchFamily="18" charset="0"/>
                          <a:cs typeface="+mn-cs"/>
                        </a:rPr>
                        <a:t>SUBSTR() is a synonym for SUBSTRING().</a:t>
                      </a:r>
                      <a:endParaRPr kumimoji="0" lang="en-IN" sz="19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('This is the test by IWAY', 6);</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('This is the test by IWAY', -4, 4);</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MID(str, pos,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b="0" kern="1200" dirty="0">
                          <a:solidFill>
                            <a:schemeClr val="tx1"/>
                          </a:solidFill>
                          <a:effectLst/>
                          <a:latin typeface="Liberation Mono"/>
                          <a:ea typeface="Times New Roman" panose="02020603050405020304" pitchFamily="18" charset="0"/>
                          <a:cs typeface="+mn-cs"/>
                        </a:rPr>
                        <a:t>MID function </a:t>
                      </a:r>
                      <a:r>
                        <a:rPr kumimoji="0" lang="en-IN" sz="1900" b="1" kern="1200" dirty="0">
                          <a:solidFill>
                            <a:schemeClr val="tx1"/>
                          </a:solidFill>
                          <a:effectLst/>
                          <a:latin typeface="Liberation Mono"/>
                          <a:ea typeface="Times New Roman" panose="02020603050405020304" pitchFamily="18" charset="0"/>
                          <a:cs typeface="+mn-cs"/>
                        </a:rPr>
                        <a:t>is a synonym for </a:t>
                      </a:r>
                      <a:r>
                        <a:rPr kumimoji="0" lang="en-IN" sz="1900" kern="1200" dirty="0">
                          <a:solidFill>
                            <a:srgbClr val="0077AA"/>
                          </a:solidFill>
                          <a:latin typeface="Liberation Mono"/>
                          <a:ea typeface="+mn-ea"/>
                          <a:cs typeface="+mn-cs"/>
                        </a:rPr>
                        <a:t>SUBSTRING</a:t>
                      </a:r>
                      <a:r>
                        <a:rPr kumimoji="0" lang="en-IN" sz="19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327828" y="5445224"/>
            <a:ext cx="1152128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0077AA"/>
                </a:solidFill>
                <a:latin typeface="Liberation Mono"/>
                <a:cs typeface="Times New Roman" panose="02020603050405020304" pitchFamily="18" charset="0"/>
              </a:rPr>
              <a:t>IF</a:t>
            </a:r>
            <a:r>
              <a:rPr lang="en-IN" dirty="0">
                <a:latin typeface="Liberation Mono"/>
              </a:rPr>
              <a:t>(</a:t>
            </a:r>
            <a:r>
              <a:rPr lang="en-IN" dirty="0">
                <a:solidFill>
                  <a:srgbClr val="0077AA"/>
                </a:solidFill>
                <a:latin typeface="Liberation Mono"/>
                <a:cs typeface="Times New Roman" panose="02020603050405020304" pitchFamily="18" charset="0"/>
              </a:rPr>
              <a:t>ISNULL</a:t>
            </a:r>
            <a:r>
              <a:rPr lang="en-IN" dirty="0">
                <a:latin typeface="Liberation Mono"/>
              </a:rPr>
              <a:t>(phone), '**********’, </a:t>
            </a:r>
            <a:r>
              <a:rPr lang="en-IN" dirty="0">
                <a:solidFill>
                  <a:srgbClr val="0077AA"/>
                </a:solidFill>
                <a:latin typeface="Liberation Mono"/>
                <a:cs typeface="Times New Roman" panose="02020603050405020304" pitchFamily="18" charset="0"/>
              </a:rPr>
              <a:t>RPAD</a:t>
            </a:r>
            <a:r>
              <a:rPr lang="en-IN" dirty="0">
                <a:latin typeface="Liberation Mono"/>
              </a:rPr>
              <a:t>(</a:t>
            </a:r>
            <a:r>
              <a:rPr lang="en-IN" dirty="0">
                <a:solidFill>
                  <a:srgbClr val="0077AA"/>
                </a:solidFill>
                <a:latin typeface="Liberation Mono"/>
                <a:cs typeface="Times New Roman" panose="02020603050405020304" pitchFamily="18" charset="0"/>
              </a:rPr>
              <a:t>LEFT</a:t>
            </a:r>
            <a:r>
              <a:rPr lang="en-IN" dirty="0">
                <a:latin typeface="Liberation Mono"/>
              </a:rPr>
              <a:t>(phone,4), 10, '*')) </a:t>
            </a:r>
            <a:r>
              <a:rPr lang="en-IN" dirty="0">
                <a:solidFill>
                  <a:srgbClr val="0077AA"/>
                </a:solidFill>
                <a:latin typeface="Liberation Mono"/>
                <a:cs typeface="Times New Roman" panose="02020603050405020304" pitchFamily="18" charset="0"/>
              </a:rPr>
              <a:t>FROM</a:t>
            </a:r>
            <a:r>
              <a:rPr lang="en-IN" dirty="0">
                <a:latin typeface="Liberation Mono"/>
              </a:rPr>
              <a:t> emp;</a:t>
            </a:r>
          </a:p>
        </p:txBody>
      </p:sp>
    </p:spTree>
    <p:extLst>
      <p:ext uri="{BB962C8B-B14F-4D97-AF65-F5344CB8AC3E}">
        <p14:creationId xmlns:p14="http://schemas.microsoft.com/office/powerpoint/2010/main" val="1549864259"/>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3952728508"/>
              </p:ext>
            </p:extLst>
          </p:nvPr>
        </p:nvGraphicFramePr>
        <p:xfrm>
          <a:off x="335360" y="476672"/>
          <a:ext cx="11449272" cy="5565561"/>
        </p:xfrm>
        <a:graphic>
          <a:graphicData uri="http://schemas.openxmlformats.org/drawingml/2006/table">
            <a:tbl>
              <a:tblPr firstRow="1" bandRow="1">
                <a:tableStyleId>{7E9639D4-E3E2-4D34-9284-5A2195B3D0D7}</a:tableStyleId>
              </a:tblPr>
              <a:tblGrid>
                <a:gridCol w="2868548">
                  <a:extLst>
                    <a:ext uri="{9D8B030D-6E8A-4147-A177-3AD203B41FA5}">
                      <a16:colId xmlns:a16="http://schemas.microsoft.com/office/drawing/2014/main" val="20000"/>
                    </a:ext>
                  </a:extLst>
                </a:gridCol>
                <a:gridCol w="8580724">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ABS(X)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CEIL(X)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CEILING(X)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FLOOR(X)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t>
                      </a:r>
                      <a:r>
                        <a:rPr kumimoji="0" lang="en-IN" sz="1800" kern="1200">
                          <a:solidFill>
                            <a:schemeClr val="tx1"/>
                          </a:solidFill>
                          <a:effectLst/>
                          <a:latin typeface="Liberation Mono"/>
                          <a:ea typeface="Times New Roman" panose="02020603050405020304" pitchFamily="18" charset="0"/>
                          <a:cs typeface="+mn-cs"/>
                        </a:rPr>
                        <a:t>FLOOR value.</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MOD(N,M),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N %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N MOD 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POWER(X,Y)</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ROUND(X)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ROUND(X,D)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TRUNCATE(X,D)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
        <p:nvSpPr>
          <p:cNvPr id="4" name="Rectangle 3">
            <a:extLst>
              <a:ext uri="{FF2B5EF4-FFF2-40B4-BE49-F238E27FC236}">
                <a16:creationId xmlns:a16="http://schemas.microsoft.com/office/drawing/2014/main" id="{3B9100F9-04E1-4F28-8242-1F74AA42824F}"/>
              </a:ext>
            </a:extLst>
          </p:cNvPr>
          <p:cNvSpPr/>
          <p:nvPr/>
        </p:nvSpPr>
        <p:spPr>
          <a:xfrm>
            <a:off x="335360" y="6093296"/>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0077AA"/>
                </a:solidFill>
                <a:latin typeface="Liberation Mono"/>
                <a:cs typeface="Times New Roman" panose="02020603050405020304" pitchFamily="18" charset="0"/>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0077AA"/>
                </a:solidFill>
                <a:latin typeface="Liberation Mono"/>
                <a:cs typeface="Times New Roman" panose="02020603050405020304" pitchFamily="18" charset="0"/>
              </a:rPr>
              <a:t>RAND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chemeClr val="accent6">
                    <a:lumMod val="50000"/>
                  </a:schemeClr>
                </a:solidFill>
                <a:latin typeface="Liberation Mono"/>
                <a:cs typeface="Arial" panose="020B0604020202020204" pitchFamily="34" charset="0"/>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kg</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accent6">
                    <a:lumMod val="50000"/>
                  </a:schemeClr>
                </a:solidFill>
                <a:latin typeface="Liberation Mono"/>
                <a:cs typeface="Arial" panose="020B0604020202020204" pitchFamily="34" charset="0"/>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Tree>
    <p:extLst>
      <p:ext uri="{BB962C8B-B14F-4D97-AF65-F5344CB8AC3E}">
        <p14:creationId xmlns:p14="http://schemas.microsoft.com/office/powerpoint/2010/main" val="598073951"/>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Tree>
    <p:extLst>
      <p:ext uri="{BB962C8B-B14F-4D97-AF65-F5344CB8AC3E}">
        <p14:creationId xmlns:p14="http://schemas.microsoft.com/office/powerpoint/2010/main" val="967305241"/>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4709462"/>
            <a:ext cx="11089232" cy="1692771"/>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t> </a:t>
            </a:r>
          </a:p>
          <a:p>
            <a:pPr algn="just"/>
            <a:endParaRPr lang="en-IN" sz="800" dirty="0"/>
          </a:p>
          <a:p>
            <a:pPr marL="285750" indent="-285750" algn="just">
              <a:buFont typeface="Arial" panose="020B0604020202020204" pitchFamily="34" charset="0"/>
              <a:buChar char="•"/>
            </a:pPr>
            <a:r>
              <a:rPr lang="en-IN" dirty="0">
                <a:latin typeface="Palatino Linotype" panose="02040502050505030304" pitchFamily="18" charset="0"/>
              </a:rPr>
              <a:t>ALL (</a:t>
            </a:r>
            <a:r>
              <a:rPr lang="en-IN" b="1" dirty="0">
                <a:latin typeface="Palatino Linotype" panose="02040502050505030304" pitchFamily="18" charset="0"/>
              </a:rPr>
              <a:t>is</a:t>
            </a:r>
            <a:r>
              <a:rPr lang="en-IN" dirty="0">
                <a:latin typeface="Palatino Linotype" panose="02040502050505030304" pitchFamily="18" charset="0"/>
              </a:rPr>
              <a:t> </a:t>
            </a:r>
            <a:r>
              <a:rPr lang="en-IN" b="1" dirty="0">
                <a:latin typeface="Palatino Linotype" panose="02040502050505030304" pitchFamily="18" charset="0"/>
              </a:rPr>
              <a:t>default</a:t>
            </a:r>
            <a:r>
              <a:rPr lang="en-IN" dirty="0">
                <a:latin typeface="Palatino Linotype" panose="02040502050505030304" pitchFamily="18" charset="0"/>
              </a:rPr>
              <a:t>) specifies that all matching rows should be returned, including duplicates. </a:t>
            </a:r>
          </a:p>
          <a:p>
            <a:pPr marL="285750" indent="-285750" algn="just">
              <a:buFont typeface="Arial" panose="020B0604020202020204" pitchFamily="34" charset="0"/>
              <a:buChar char="•"/>
            </a:pPr>
            <a:r>
              <a:rPr lang="en-IN" b="1" dirty="0">
                <a:latin typeface="Palatino Linotype" panose="02040502050505030304" pitchFamily="18" charset="0"/>
              </a:rPr>
              <a:t>DISTINCT</a:t>
            </a:r>
            <a:r>
              <a:rPr lang="en-IN" dirty="0">
                <a:latin typeface="Palatino Linotype" panose="02040502050505030304" pitchFamily="18" charset="0"/>
              </a:rPr>
              <a:t> specifies removal of duplicate rows from the result set.</a:t>
            </a:r>
          </a:p>
          <a:p>
            <a:pPr marL="285750" indent="-285750" algn="just">
              <a:buFont typeface="Arial" panose="020B0604020202020204" pitchFamily="34" charset="0"/>
              <a:buChar char="•"/>
            </a:pPr>
            <a:r>
              <a:rPr lang="en-IN" b="1" dirty="0">
                <a:latin typeface="Palatino Linotype" panose="02040502050505030304" pitchFamily="18" charset="0"/>
              </a:rPr>
              <a:t>DISTINCTROW</a:t>
            </a:r>
            <a:r>
              <a:rPr lang="en-IN" dirty="0">
                <a:latin typeface="Palatino Linotype" panose="02040502050505030304" pitchFamily="18" charset="0"/>
              </a:rPr>
              <a:t> is a synonym for </a:t>
            </a:r>
            <a:r>
              <a:rPr lang="en-IN" b="1" dirty="0">
                <a:latin typeface="Palatino Linotype" panose="02040502050505030304" pitchFamily="18" charset="0"/>
              </a:rPr>
              <a:t>DISTINCT</a:t>
            </a:r>
            <a:r>
              <a:rPr lang="en-IN" dirty="0">
                <a:latin typeface="Palatino Linotype" panose="02040502050505030304" pitchFamily="18" charset="0"/>
              </a:rPr>
              <a:t>.</a:t>
            </a:r>
          </a:p>
          <a:p>
            <a:pPr marL="285750" indent="-285750" algn="just">
              <a:buFont typeface="Arial" panose="020B0604020202020204" pitchFamily="34" charset="0"/>
              <a:buChar char="•"/>
            </a:pPr>
            <a:r>
              <a:rPr lang="en-IN" dirty="0">
                <a:latin typeface="Palatino Linotype" panose="02040502050505030304" pitchFamily="18" charset="0"/>
              </a:rPr>
              <a:t>It is an error to specify both modifiers. </a:t>
            </a:r>
          </a:p>
        </p:txBody>
      </p:sp>
      <p:sp>
        <p:nvSpPr>
          <p:cNvPr id="9" name="Rectangle 8">
            <a:extLst>
              <a:ext uri="{FF2B5EF4-FFF2-40B4-BE49-F238E27FC236}">
                <a16:creationId xmlns:a16="http://schemas.microsoft.com/office/drawing/2014/main" id="{60D289BB-1439-4DB8-B315-C4DAAACB6F54}"/>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1234432"/>
            <a:ext cx="11737304" cy="3276282"/>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b="1" u="sng" dirty="0">
                <a:solidFill>
                  <a:schemeClr val="tx1">
                    <a:lumMod val="95000"/>
                    <a:lumOff val="5000"/>
                  </a:schemeClr>
                </a:solidFill>
                <a:uFill>
                  <a:solidFill>
                    <a:srgbClr val="FF0000"/>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 / </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expressions [ [as] alias_name],...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 &gt;]</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{col_name | expr | position}, ... [WITH ROLLUP]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where_condition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{col_name | expr | position}  [</a:t>
            </a:r>
            <a:r>
              <a:rPr lang="en-US" sz="2000" dirty="0">
                <a:solidFill>
                  <a:srgbClr val="0077AA"/>
                </a:solidFill>
                <a:latin typeface="Liberation Mono"/>
                <a:cs typeface="Arial" panose="020B0604020202020204" pitchFamily="34" charset="0"/>
              </a:rPr>
              <a:t>ASC</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DESC</a:t>
            </a:r>
            <a:r>
              <a:rPr lang="en-US" sz="2000" dirty="0">
                <a:solidFill>
                  <a:schemeClr val="tx1">
                    <a:lumMod val="95000"/>
                    <a:lumOff val="5000"/>
                  </a:schemeClr>
                </a:solidFill>
                <a:latin typeface="Liberation Mono"/>
                <a:cs typeface="Arial" panose="020B0604020202020204" pitchFamily="34" charset="0"/>
              </a:rPr>
              <a: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{[offset,] row_count | row_count </a:t>
            </a:r>
            <a:r>
              <a:rPr lang="en-US" sz="2000" dirty="0">
                <a:solidFill>
                  <a:srgbClr val="0077AA"/>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offset} &gt; ]</a:t>
            </a:r>
          </a:p>
        </p:txBody>
      </p:sp>
    </p:spTree>
    <p:extLst>
      <p:ext uri="{BB962C8B-B14F-4D97-AF65-F5344CB8AC3E}">
        <p14:creationId xmlns:p14="http://schemas.microsoft.com/office/powerpoint/2010/main" val="2183223358"/>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988840"/>
            <a:ext cx="7776864"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400110"/>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FROM</a:t>
                </a:r>
                <a:endParaRPr lang="en-IN" sz="2000"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202748"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WHERE</a:t>
                </a:r>
                <a:endParaRPr lang="en-IN" sz="2000"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617024"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GROUP BY</a:t>
                  </a:r>
                  <a:endParaRPr lang="en-IN" sz="2000"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HAVING</a:t>
                  </a:r>
                  <a:endParaRPr lang="en-IN" sz="2000"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11597"/>
              <a:chOff x="4001956" y="476672"/>
              <a:chExt cx="3076432" cy="511597"/>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400110"/>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SELECT</a:t>
                  </a:r>
                  <a:endParaRPr lang="en-IN" sz="2000"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11597"/>
                <a:chOff x="-316504" y="476672"/>
                <a:chExt cx="1436487" cy="511597"/>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DISTINCT</a:t>
                  </a:r>
                  <a:endParaRPr lang="en-IN" sz="2000"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ORDER BY</a:t>
                  </a:r>
                  <a:endParaRPr lang="en-IN" sz="2000"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LIMIT</a:t>
                  </a:r>
                  <a:endParaRPr lang="en-IN" sz="2000"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349605"/>
            <a:ext cx="9600271"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202748"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WHERE</a:t>
                </a:r>
                <a:endParaRPr lang="en-IN" sz="2000"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617024"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GROUP BY</a:t>
                  </a:r>
                  <a:endParaRPr lang="en-IN" sz="2000"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200914" y="579200"/>
                  <a:ext cx="1207100"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HAVING</a:t>
                  </a:r>
                  <a:endParaRPr lang="en-IN" sz="2000"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40484" y="-551961"/>
                <a:ext cx="1617024"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ORDER BY</a:t>
                </a:r>
                <a:endParaRPr lang="en-IN" sz="2000"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380630" y="-562879"/>
                <a:ext cx="808687"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LIMIT</a:t>
                </a:r>
                <a:endParaRPr lang="en-IN" sz="2000"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56346915"/>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1730" y="3124200"/>
            <a:ext cx="5180925"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To sort a result, use an ORDER BY clause.</a:t>
            </a:r>
          </a:p>
        </p:txBody>
      </p:sp>
      <p:sp>
        <p:nvSpPr>
          <p:cNvPr id="6" name="Rectangle 5"/>
          <p:cNvSpPr/>
          <p:nvPr/>
        </p:nvSpPr>
        <p:spPr>
          <a:xfrm>
            <a:off x="303539" y="3645024"/>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ascending order. This is equivalent to ORDER BY expression ASC.</a:t>
            </a:r>
          </a:p>
        </p:txBody>
      </p:sp>
      <p:sp>
        <p:nvSpPr>
          <p:cNvPr id="7" name="Rectangle 6"/>
          <p:cNvSpPr/>
          <p:nvPr/>
        </p:nvSpPr>
        <p:spPr>
          <a:xfrm>
            <a:off x="314853" y="5963492"/>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b="1"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aseline="-25000" dirty="0">
                <a:solidFill>
                  <a:srgbClr val="0077AA"/>
                </a:solidFill>
                <a:latin typeface="Liberation Mono"/>
              </a:rPr>
              <a:t> </a:t>
            </a:r>
            <a:r>
              <a:rPr lang="en-US" sz="2000" dirty="0">
                <a:solidFill>
                  <a:srgbClr val="0077AA"/>
                </a:solidFill>
                <a:latin typeface="Liberation Mono"/>
              </a:rPr>
              <a:t> | expr | position}  [ASC | DESC], ...]</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1881990"/>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p>
        </p:txBody>
      </p:sp>
    </p:spTree>
    <p:extLst>
      <p:ext uri="{BB962C8B-B14F-4D97-AF65-F5344CB8AC3E}">
        <p14:creationId xmlns:p14="http://schemas.microsoft.com/office/powerpoint/2010/main" val="1630039859"/>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aseline="-25000" dirty="0">
                <a:solidFill>
                  <a:srgbClr val="0077AA"/>
                </a:solidFill>
                <a:latin typeface="Liberation Mono"/>
              </a:rPr>
              <a:t> </a:t>
            </a:r>
            <a:r>
              <a:rPr lang="en-US" sz="2000" dirty="0">
                <a:solidFill>
                  <a:srgbClr val="0077AA"/>
                </a:solidFill>
                <a:latin typeface="Liberation Mono"/>
              </a:rPr>
              <a:t> | expr | position}  [ASC | DESC], ...]</a:t>
            </a:r>
          </a:p>
        </p:txBody>
      </p:sp>
      <p:grpSp>
        <p:nvGrpSpPr>
          <p:cNvPr id="26" name="Group 25">
            <a:extLst>
              <a:ext uri="{FF2B5EF4-FFF2-40B4-BE49-F238E27FC236}">
                <a16:creationId xmlns:a16="http://schemas.microsoft.com/office/drawing/2014/main" id="{06EE6528-7482-4030-9A7A-63F59567B0FB}"/>
              </a:ext>
            </a:extLst>
          </p:cNvPr>
          <p:cNvGrpSpPr/>
          <p:nvPr/>
        </p:nvGrpSpPr>
        <p:grpSpPr>
          <a:xfrm>
            <a:off x="695400" y="3006340"/>
            <a:ext cx="10539515" cy="1502780"/>
            <a:chOff x="695400" y="1745011"/>
            <a:chExt cx="1053951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5400" y="1783237"/>
              <a:ext cx="8952150" cy="1357731"/>
              <a:chOff x="267703" y="1548086"/>
              <a:chExt cx="895215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5839289" cy="1296144"/>
                  <a:chOff x="669977" y="1556792"/>
                  <a:chExt cx="5839289"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624126" y="1620089"/>
                    <a:ext cx="1885140" cy="584775"/>
                  </a:xfrm>
                  <a:prstGeom prst="rect">
                    <a:avLst/>
                  </a:prstGeom>
                  <a:noFill/>
                </p:spPr>
                <p:txBody>
                  <a:bodyPr wrap="square">
                    <a:spAutoFit/>
                  </a:bodyPr>
                  <a:lstStyle/>
                  <a:p>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885273" y="2097142"/>
                    <a:ext cx="1362845" cy="400110"/>
                  </a:xfrm>
                  <a:prstGeom prst="rect">
                    <a:avLst/>
                  </a:prstGeom>
                  <a:noFill/>
                </p:spPr>
                <p:txBody>
                  <a:bodyPr wrap="square">
                    <a:spAutoFit/>
                  </a:bodyPr>
                  <a:lstStyle/>
                  <a:p>
                    <a:r>
                      <a:rPr lang="en-IN" sz="2000" dirty="0">
                        <a:latin typeface="Liberation Mono"/>
                        <a:cs typeface="Arial" panose="020B0604020202020204" pitchFamily="34" charset="0"/>
                      </a:rPr>
                      <a:t>comm </a:t>
                    </a:r>
                    <a:r>
                      <a:rPr lang="en-IN" sz="2000" b="1" dirty="0">
                        <a:latin typeface="Liberation Mono"/>
                        <a:cs typeface="Arial" panose="020B0604020202020204" pitchFamily="34" charset="0"/>
                      </a:rPr>
                      <a:t>ASC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478810" y="2369210"/>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931999"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3487050"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Tree>
    <p:extLst>
      <p:ext uri="{BB962C8B-B14F-4D97-AF65-F5344CB8AC3E}">
        <p14:creationId xmlns:p14="http://schemas.microsoft.com/office/powerpoint/2010/main" val="3515243402"/>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335360" y="260648"/>
            <a:ext cx="5649303" cy="400110"/>
          </a:xfrm>
          <a:prstGeom prst="rect">
            <a:avLst/>
          </a:prstGeom>
        </p:spPr>
        <p:txBody>
          <a:bodyPr wrap="none">
            <a:spAutoFit/>
          </a:bodyPr>
          <a:lstStyle/>
          <a:p>
            <a:pPr fontAlgn="base"/>
            <a:r>
              <a:rPr lang="en-US" sz="2000" b="1" dirty="0">
                <a:solidFill>
                  <a:srgbClr val="444444"/>
                </a:solidFill>
                <a:latin typeface="Verdana" panose="020B0604030504040204" pitchFamily="34" charset="0"/>
              </a:rPr>
              <a:t>Difference between </a:t>
            </a:r>
            <a:r>
              <a:rPr lang="en-IN" sz="2000" b="1" dirty="0">
                <a:solidFill>
                  <a:srgbClr val="444444"/>
                </a:solidFill>
                <a:latin typeface="Verdana" panose="020B0604030504040204" pitchFamily="34" charset="0"/>
              </a:rPr>
              <a:t>DBMS</a:t>
            </a:r>
            <a:r>
              <a:rPr lang="en-IN" sz="2000" b="1" dirty="0">
                <a:solidFill>
                  <a:schemeClr val="accent2">
                    <a:lumMod val="50000"/>
                  </a:schemeClr>
                </a:solidFill>
                <a:effectLst/>
                <a:latin typeface="Palatino Linotype" panose="02040502050505030304" pitchFamily="18" charset="0"/>
              </a:rPr>
              <a:t> </a:t>
            </a:r>
            <a:r>
              <a:rPr lang="en-US" sz="2000" b="1" dirty="0">
                <a:solidFill>
                  <a:srgbClr val="444444"/>
                </a:solidFill>
                <a:latin typeface="Verdana" panose="020B0604030504040204" pitchFamily="34" charset="0"/>
              </a:rPr>
              <a:t>and R</a:t>
            </a:r>
            <a:r>
              <a:rPr lang="en-IN" sz="2000" b="1" dirty="0">
                <a:solidFill>
                  <a:srgbClr val="444444"/>
                </a:solidFill>
                <a:latin typeface="Verdana" panose="020B0604030504040204" pitchFamily="34" charset="0"/>
              </a:rPr>
              <a:t>DBMS</a:t>
            </a:r>
            <a:endParaRPr lang="en-US" sz="2000" b="1" dirty="0">
              <a:solidFill>
                <a:srgbClr val="444444"/>
              </a:solidFill>
              <a:latin typeface="Verdana" panose="020B060403050404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4034581870"/>
              </p:ext>
            </p:extLst>
          </p:nvPr>
        </p:nvGraphicFramePr>
        <p:xfrm>
          <a:off x="119336" y="836713"/>
          <a:ext cx="11953328" cy="3460609"/>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279724">
                <a:tc>
                  <a:txBody>
                    <a:bodyPr/>
                    <a:lstStyle/>
                    <a:p>
                      <a:pPr algn="ctr" fontAlgn="base"/>
                      <a:r>
                        <a:rPr lang="en-IN" sz="2000" b="1" dirty="0">
                          <a:solidFill>
                            <a:schemeClr val="accent2">
                              <a:lumMod val="50000"/>
                            </a:schemeClr>
                          </a:solidFill>
                          <a:effectLst/>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4479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rPr>
                        <a:t>Data is stored as file.</a:t>
                      </a:r>
                      <a:endParaRPr lang="en-US" sz="1800" dirty="0">
                        <a:effectLst/>
                        <a:latin typeface="Palatino Linotype" panose="02040502050505030304" pitchFamily="18" charset="0"/>
                      </a:endParaRP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rPr>
                        <a:t>Data is stored as tables.</a:t>
                      </a:r>
                      <a:endParaRPr lang="en-US" sz="1800" dirty="0">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76220946"/>
                  </a:ext>
                </a:extLst>
              </a:tr>
              <a:tr h="425910">
                <a:tc>
                  <a:txBody>
                    <a:bodyPr/>
                    <a:lstStyle/>
                    <a:p>
                      <a:pPr marL="285750" indent="-285750" fontAlgn="t">
                        <a:buFont typeface="Arial" panose="020B0604020202020204" pitchFamily="34" charset="0"/>
                        <a:buChar char="•"/>
                      </a:pPr>
                      <a:r>
                        <a:rPr lang="en-US" sz="1800" dirty="0">
                          <a:effectLst/>
                        </a:rPr>
                        <a:t>There is no relationship between data in DBMS.</a:t>
                      </a:r>
                      <a:endParaRPr lang="en-US" sz="1800" dirty="0">
                        <a:effectLst/>
                        <a:latin typeface="Palatino Linotype" panose="02040502050505030304" pitchFamily="18" charset="0"/>
                      </a:endParaRPr>
                    </a:p>
                  </a:txBody>
                  <a:tcPr marL="34385" marR="34385" marT="34385" marB="34385"/>
                </a:tc>
                <a:tc>
                  <a:txBody>
                    <a:bodyPr/>
                    <a:lstStyle/>
                    <a:p>
                      <a:pPr marL="285750" indent="-285750" fontAlgn="t">
                        <a:buFont typeface="Arial" panose="020B0604020202020204" pitchFamily="34" charset="0"/>
                        <a:buChar char="•"/>
                      </a:pPr>
                      <a:r>
                        <a:rPr lang="en-US" sz="1800" dirty="0">
                          <a:effectLst/>
                        </a:rPr>
                        <a:t>Data is present in multiple tables which can be related to each other.</a:t>
                      </a:r>
                      <a:endParaRPr lang="en-US" sz="1800" dirty="0">
                        <a:effectLst/>
                        <a:latin typeface="Palatino Linotype" panose="02040502050505030304" pitchFamily="18" charset="0"/>
                      </a:endParaRPr>
                    </a:p>
                  </a:txBody>
                  <a:tcPr marL="34385" marR="34385" marT="34385" marB="34385"/>
                </a:tc>
                <a:extLst>
                  <a:ext uri="{0D108BD9-81ED-4DB2-BD59-A6C34878D82A}">
                    <a16:rowId xmlns:a16="http://schemas.microsoft.com/office/drawing/2014/main" val="60521205"/>
                  </a:ext>
                </a:extLst>
              </a:tr>
              <a:tr h="266914">
                <a:tc>
                  <a:txBody>
                    <a:bodyPr/>
                    <a:lstStyle/>
                    <a:p>
                      <a:pPr marL="285750" indent="-285750" fontAlgn="t">
                        <a:buFont typeface="Arial" panose="020B0604020202020204" pitchFamily="34" charset="0"/>
                        <a:buChar char="•"/>
                      </a:pPr>
                      <a:r>
                        <a:rPr lang="en-US" sz="1800" dirty="0">
                          <a:effectLst/>
                        </a:rPr>
                        <a:t>DBMS has no support for distributed databases.</a:t>
                      </a:r>
                      <a:endParaRPr lang="en-US" sz="1800" dirty="0">
                        <a:effectLst/>
                        <a:latin typeface="Palatino Linotype" panose="02040502050505030304" pitchFamily="18" charset="0"/>
                      </a:endParaRPr>
                    </a:p>
                  </a:txBody>
                  <a:tcPr marL="34385" marR="34385" marT="34385" marB="34385"/>
                </a:tc>
                <a:tc>
                  <a:txBody>
                    <a:bodyPr/>
                    <a:lstStyle/>
                    <a:p>
                      <a:pPr marL="285750" indent="-285750" fontAlgn="t">
                        <a:buFont typeface="Arial" panose="020B0604020202020204" pitchFamily="34" charset="0"/>
                        <a:buChar char="•"/>
                      </a:pPr>
                      <a:r>
                        <a:rPr lang="en-IN" sz="1800" dirty="0">
                          <a:effectLst/>
                        </a:rPr>
                        <a:t>RDBMS supports distributed databases.</a:t>
                      </a:r>
                      <a:endParaRPr lang="en-IN" sz="1800" dirty="0">
                        <a:effectLst/>
                        <a:latin typeface="Palatino Linotype" panose="02040502050505030304" pitchFamily="18" charset="0"/>
                      </a:endParaRPr>
                    </a:p>
                  </a:txBody>
                  <a:tcPr marL="34385" marR="34385" marT="34385" marB="34385"/>
                </a:tc>
                <a:extLst>
                  <a:ext uri="{0D108BD9-81ED-4DB2-BD59-A6C34878D82A}">
                    <a16:rowId xmlns:a16="http://schemas.microsoft.com/office/drawing/2014/main" val="1102398876"/>
                  </a:ext>
                </a:extLst>
              </a:tr>
              <a:tr h="266914">
                <a:tc>
                  <a:txBody>
                    <a:bodyPr/>
                    <a:lstStyle/>
                    <a:p>
                      <a:pPr marL="285750" indent="-285750" fontAlgn="t">
                        <a:buFont typeface="Arial" panose="020B0604020202020204" pitchFamily="34" charset="0"/>
                        <a:buChar char="•"/>
                      </a:pPr>
                      <a:r>
                        <a:rPr lang="en-IN" sz="1800" dirty="0">
                          <a:effectLst/>
                        </a:rPr>
                        <a:t>Normalization cannot be achieved.</a:t>
                      </a:r>
                      <a:endParaRPr lang="en-IN" sz="1800" dirty="0">
                        <a:effectLst/>
                        <a:latin typeface="Palatino Linotype" panose="02040502050505030304" pitchFamily="18" charset="0"/>
                      </a:endParaRPr>
                    </a:p>
                  </a:txBody>
                  <a:tcPr marL="34385" marR="34385" marT="34385" marB="34385"/>
                </a:tc>
                <a:tc>
                  <a:txBody>
                    <a:bodyPr/>
                    <a:lstStyle/>
                    <a:p>
                      <a:pPr marL="285750" indent="-285750" fontAlgn="t">
                        <a:buFont typeface="Arial" panose="020B0604020202020204" pitchFamily="34" charset="0"/>
                        <a:buChar char="•"/>
                      </a:pPr>
                      <a:r>
                        <a:rPr lang="en-IN" sz="1800" dirty="0">
                          <a:effectLst/>
                        </a:rPr>
                        <a:t>Normalization can be achieved.</a:t>
                      </a:r>
                      <a:endParaRPr lang="en-IN" sz="1800" dirty="0">
                        <a:effectLst/>
                        <a:latin typeface="Palatino Linotype" panose="02040502050505030304" pitchFamily="18" charset="0"/>
                      </a:endParaRPr>
                    </a:p>
                  </a:txBody>
                  <a:tcPr marL="34385" marR="34385" marT="34385" marB="34385"/>
                </a:tc>
                <a:extLst>
                  <a:ext uri="{0D108BD9-81ED-4DB2-BD59-A6C34878D82A}">
                    <a16:rowId xmlns:a16="http://schemas.microsoft.com/office/drawing/2014/main" val="1056554043"/>
                  </a:ext>
                </a:extLst>
              </a:tr>
              <a:tr h="334109">
                <a:tc>
                  <a:txBody>
                    <a:bodyPr/>
                    <a:lstStyle/>
                    <a:p>
                      <a:pPr marL="285750" indent="-285750" fontAlgn="t">
                        <a:buFont typeface="Arial" panose="020B0604020202020204" pitchFamily="34" charset="0"/>
                        <a:buChar char="•"/>
                      </a:pPr>
                      <a:r>
                        <a:rPr lang="en-US" sz="1800" dirty="0">
                          <a:effectLst/>
                        </a:rPr>
                        <a:t>DBMS supports single user at a time.</a:t>
                      </a:r>
                      <a:endParaRPr lang="en-US" sz="1800" dirty="0">
                        <a:effectLst/>
                        <a:latin typeface="Palatino Linotype" panose="02040502050505030304" pitchFamily="18" charset="0"/>
                      </a:endParaRPr>
                    </a:p>
                  </a:txBody>
                  <a:tcPr marL="34385" marR="34385" marT="34385" marB="34385"/>
                </a:tc>
                <a:tc>
                  <a:txBody>
                    <a:bodyPr/>
                    <a:lstStyle/>
                    <a:p>
                      <a:pPr marL="285750" indent="-285750" fontAlgn="t">
                        <a:buFont typeface="Arial" panose="020B0604020202020204" pitchFamily="34" charset="0"/>
                        <a:buChar char="•"/>
                      </a:pPr>
                      <a:r>
                        <a:rPr lang="en-US" sz="1800" dirty="0">
                          <a:effectLst/>
                        </a:rPr>
                        <a:t>RDBMS supports multiple users at a time.</a:t>
                      </a:r>
                      <a:endParaRPr lang="en-US" sz="1800" dirty="0">
                        <a:effectLst/>
                        <a:latin typeface="Palatino Linotype" panose="02040502050505030304" pitchFamily="18" charset="0"/>
                      </a:endParaRPr>
                    </a:p>
                  </a:txBody>
                  <a:tcPr marL="34385" marR="34385" marT="34385" marB="34385"/>
                </a:tc>
                <a:extLst>
                  <a:ext uri="{0D108BD9-81ED-4DB2-BD59-A6C34878D82A}">
                    <a16:rowId xmlns:a16="http://schemas.microsoft.com/office/drawing/2014/main" val="164864743"/>
                  </a:ext>
                </a:extLst>
              </a:tr>
              <a:tr h="236675">
                <a:tc>
                  <a:txBody>
                    <a:bodyPr/>
                    <a:lstStyle/>
                    <a:p>
                      <a:pPr marL="285750" indent="-285750" fontAlgn="t">
                        <a:buFont typeface="Arial" panose="020B0604020202020204" pitchFamily="34" charset="0"/>
                        <a:buChar char="•"/>
                      </a:pPr>
                      <a:r>
                        <a:rPr lang="en-US" sz="1800" dirty="0">
                          <a:effectLst/>
                        </a:rPr>
                        <a:t>Data Redundancy is common in DBMS.</a:t>
                      </a:r>
                      <a:endParaRPr lang="en-US" sz="1800" dirty="0">
                        <a:effectLst/>
                        <a:latin typeface="Palatino Linotype" panose="02040502050505030304" pitchFamily="18" charset="0"/>
                      </a:endParaRPr>
                    </a:p>
                  </a:txBody>
                  <a:tcPr marL="34385" marR="34385" marT="34385" marB="34385"/>
                </a:tc>
                <a:tc>
                  <a:txBody>
                    <a:bodyPr/>
                    <a:lstStyle/>
                    <a:p>
                      <a:pPr marL="285750" indent="-285750" fontAlgn="t">
                        <a:buFont typeface="Arial" panose="020B0604020202020204" pitchFamily="34" charset="0"/>
                        <a:buChar char="•"/>
                      </a:pPr>
                      <a:r>
                        <a:rPr lang="en-US" sz="1800" dirty="0">
                          <a:effectLst/>
                        </a:rPr>
                        <a:t>Data Redundancy can be reduced in RDBMS.</a:t>
                      </a:r>
                      <a:endParaRPr lang="en-US" sz="1800" dirty="0">
                        <a:effectLst/>
                        <a:latin typeface="Palatino Linotype" panose="02040502050505030304" pitchFamily="18" charset="0"/>
                      </a:endParaRPr>
                    </a:p>
                  </a:txBody>
                  <a:tcPr marL="34385" marR="34385" marT="34385" marB="34385"/>
                </a:tc>
                <a:extLst>
                  <a:ext uri="{0D108BD9-81ED-4DB2-BD59-A6C34878D82A}">
                    <a16:rowId xmlns:a16="http://schemas.microsoft.com/office/drawing/2014/main" val="4288000239"/>
                  </a:ext>
                </a:extLst>
              </a:tr>
              <a:tr h="334109">
                <a:tc>
                  <a:txBody>
                    <a:bodyPr/>
                    <a:lstStyle/>
                    <a:p>
                      <a:pPr marL="285750" indent="-285750" fontAlgn="t">
                        <a:buFont typeface="Arial" panose="020B0604020202020204" pitchFamily="34" charset="0"/>
                        <a:buChar char="•"/>
                      </a:pPr>
                      <a:r>
                        <a:rPr lang="en-US" sz="1800" dirty="0">
                          <a:effectLst/>
                        </a:rPr>
                        <a:t>DBMS provides low level of security during data manipulation.</a:t>
                      </a:r>
                      <a:endParaRPr lang="en-US" sz="1800" dirty="0">
                        <a:effectLst/>
                        <a:latin typeface="Palatino Linotype" panose="02040502050505030304" pitchFamily="18" charset="0"/>
                      </a:endParaRPr>
                    </a:p>
                  </a:txBody>
                  <a:tcPr marL="34385" marR="34385" marT="34385" marB="34385"/>
                </a:tc>
                <a:tc>
                  <a:txBody>
                    <a:bodyPr/>
                    <a:lstStyle/>
                    <a:p>
                      <a:pPr marL="285750" indent="-285750" fontAlgn="t">
                        <a:buFont typeface="Arial" panose="020B0604020202020204" pitchFamily="34" charset="0"/>
                        <a:buChar char="•"/>
                      </a:pPr>
                      <a:r>
                        <a:rPr lang="en-US" sz="1800" dirty="0">
                          <a:effectLst/>
                        </a:rPr>
                        <a:t>RDBMS has high level of security during data manipulation.</a:t>
                      </a:r>
                      <a:endParaRPr lang="en-US" sz="1800" dirty="0">
                        <a:effectLst/>
                        <a:latin typeface="Palatino Linotype" panose="02040502050505030304" pitchFamily="18" charset="0"/>
                      </a:endParaRPr>
                    </a:p>
                  </a:txBody>
                  <a:tcPr marL="34385" marR="34385" marT="34385" marB="34385"/>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aseline="-25000" dirty="0">
                <a:solidFill>
                  <a:srgbClr val="0077AA"/>
                </a:solidFill>
                <a:latin typeface="Liberation Mono"/>
              </a:rPr>
              <a:t> </a:t>
            </a:r>
            <a:r>
              <a:rPr lang="en-US" sz="2000" dirty="0">
                <a:solidFill>
                  <a:srgbClr val="0077AA"/>
                </a:solidFill>
                <a:latin typeface="Liberation Mono"/>
              </a:rPr>
              <a:t> | expr | position}  [ASC | DESC], ...]</a:t>
            </a:r>
          </a:p>
        </p:txBody>
      </p:sp>
      <p:grpSp>
        <p:nvGrpSpPr>
          <p:cNvPr id="6" name="Group 5">
            <a:extLst>
              <a:ext uri="{FF2B5EF4-FFF2-40B4-BE49-F238E27FC236}">
                <a16:creationId xmlns:a16="http://schemas.microsoft.com/office/drawing/2014/main" id="{18A105D1-878E-4D59-A183-F950B433DD73}"/>
              </a:ext>
            </a:extLst>
          </p:cNvPr>
          <p:cNvGrpSpPr/>
          <p:nvPr/>
        </p:nvGrpSpPr>
        <p:grpSpPr>
          <a:xfrm>
            <a:off x="741061" y="3006340"/>
            <a:ext cx="10539515" cy="1502780"/>
            <a:chOff x="695400" y="3006340"/>
            <a:chExt cx="10539515" cy="1502780"/>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5400" y="3006340"/>
              <a:ext cx="10539515" cy="1502780"/>
              <a:chOff x="695400" y="1745011"/>
              <a:chExt cx="1053951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5400" y="1835990"/>
                <a:ext cx="8952150" cy="1304978"/>
                <a:chOff x="267703" y="1600839"/>
                <a:chExt cx="8952150" cy="1304978"/>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5839289" cy="1296144"/>
                    <a:chOff x="669977" y="1556792"/>
                    <a:chExt cx="5839289"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624126" y="1620089"/>
                      <a:ext cx="1885140" cy="584775"/>
                    </a:xfrm>
                    <a:prstGeom prst="rect">
                      <a:avLst/>
                    </a:prstGeom>
                    <a:noFill/>
                  </p:spPr>
                  <p:txBody>
                    <a:bodyPr wrap="square">
                      <a:spAutoFit/>
                    </a:bodyPr>
                    <a:lstStyle/>
                    <a:p>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784239" y="2097142"/>
                      <a:ext cx="1554143" cy="400110"/>
                    </a:xfrm>
                    <a:prstGeom prst="rect">
                      <a:avLst/>
                    </a:prstGeom>
                    <a:noFill/>
                  </p:spPr>
                  <p:txBody>
                    <a:bodyPr wrap="square">
                      <a:spAutoFit/>
                    </a:bodyPr>
                    <a:lstStyle/>
                    <a:p>
                      <a:r>
                        <a:rPr lang="en-IN" sz="2000" dirty="0">
                          <a:latin typeface="Liberation Mono"/>
                          <a:cs typeface="Arial" panose="020B0604020202020204" pitchFamily="34" charset="0"/>
                        </a:rPr>
                        <a:t>comm </a:t>
                      </a:r>
                      <a:r>
                        <a:rPr lang="en-IN" sz="2000" b="1" dirty="0">
                          <a:latin typeface="Liberation Mono"/>
                          <a:cs typeface="Arial" panose="020B0604020202020204" pitchFamily="34" charset="0"/>
                        </a:rPr>
                        <a:t>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AF161048-B0FC-4873-81B0-F8BD5756F177}"/>
                    </a:ext>
                  </a:extLst>
                </p:cNvPr>
                <p:cNvSpPr txBox="1"/>
                <p:nvPr/>
              </p:nvSpPr>
              <p:spPr>
                <a:xfrm>
                  <a:off x="2931999"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3487050"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A305F5FF-B0B9-4192-8059-CE448E4AD590}"/>
                </a:ext>
              </a:extLst>
            </p:cNvPr>
            <p:cNvSpPr txBox="1"/>
            <p:nvPr/>
          </p:nvSpPr>
          <p:spPr>
            <a:xfrm>
              <a:off x="709048" y="304456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C44BC1-62FF-4AF3-99C5-9138C002ED3B}"/>
                </a:ext>
              </a:extLst>
            </p:cNvPr>
            <p:cNvSpPr txBox="1"/>
            <p:nvPr/>
          </p:nvSpPr>
          <p:spPr>
            <a:xfrm>
              <a:off x="920155" y="3865690"/>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89581716"/>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6" name="Rectangle 5"/>
          <p:cNvSpPr/>
          <p:nvPr/>
        </p:nvSpPr>
        <p:spPr>
          <a:xfrm>
            <a:off x="193417" y="2425929"/>
            <a:ext cx="11809310" cy="420435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NULL</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NOT NULL</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0077AA"/>
                </a:solidFill>
                <a:latin typeface="Liberation Mono"/>
                <a:cs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cs typeface="Times New Roman" panose="02020603050405020304" pitchFamily="18" charset="0"/>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IN" dirty="0">
                <a:latin typeface="Liberation Mono"/>
                <a:ea typeface="Times New Roman" panose="02020603050405020304" pitchFamily="18" charset="0"/>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'salesman'</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cs typeface="Times New Roman" panose="02020603050405020304" pitchFamily="18" charset="0"/>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aseline="-25000" dirty="0">
                <a:solidFill>
                  <a:srgbClr val="0077AA"/>
                </a:solidFill>
                <a:latin typeface="Liberation Mono"/>
              </a:rPr>
              <a:t> </a:t>
            </a:r>
            <a:r>
              <a:rPr lang="en-US" sz="2000" dirty="0">
                <a:solidFill>
                  <a:srgbClr val="0077AA"/>
                </a:solidFill>
                <a:latin typeface="Liberation Mono"/>
              </a:rPr>
              <a:t> | expr | position}  [ASC | DESC], ...]</a:t>
            </a:r>
          </a:p>
        </p:txBody>
      </p:sp>
    </p:spTree>
    <p:extLst>
      <p:ext uri="{BB962C8B-B14F-4D97-AF65-F5344CB8AC3E}">
        <p14:creationId xmlns:p14="http://schemas.microsoft.com/office/powerpoint/2010/main" val="3511890637"/>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4221089"/>
            <a:ext cx="5112567"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8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8838049"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8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3140968"/>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6257086" y="120690"/>
            <a:ext cx="5934914" cy="646331"/>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predicate.</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168915"/>
            <a:ext cx="11430936" cy="1107996"/>
          </a:xfrm>
          <a:prstGeom prst="rect">
            <a:avLst/>
          </a:prstGeom>
        </p:spPr>
        <p:txBody>
          <a:bodyPr wrap="square">
            <a:spAutoFit/>
          </a:bodyPr>
          <a:lstStyle/>
          <a:p>
            <a:pPr marL="342900" indent="-342900">
              <a:buFont typeface="Arial" pitchFamily="34" charset="0"/>
              <a:buChar char="•"/>
            </a:pPr>
            <a:r>
              <a:rPr lang="en-US" sz="1900" dirty="0">
                <a:latin typeface="Arial" panose="020B0604020202020204" pitchFamily="34" charset="0"/>
                <a:cs typeface="Arial" panose="020B0604020202020204" pitchFamily="34" charset="0"/>
              </a:rPr>
              <a:t>A predicate is a condition expression that evaluates to a boolean value, either </a:t>
            </a:r>
            <a:r>
              <a:rPr lang="en-US" sz="2000" b="1" dirty="0">
                <a:latin typeface="Arial" panose="020B0604020202020204" pitchFamily="34" charset="0"/>
                <a:cs typeface="Arial" panose="020B0604020202020204" pitchFamily="34" charset="0"/>
              </a:rPr>
              <a:t>true</a:t>
            </a:r>
            <a:r>
              <a:rPr lang="en-US" sz="1900" dirty="0">
                <a:latin typeface="Arial" panose="020B0604020202020204" pitchFamily="34" charset="0"/>
                <a:cs typeface="Arial" panose="020B0604020202020204" pitchFamily="34" charset="0"/>
              </a:rPr>
              <a:t> or </a:t>
            </a:r>
            <a:r>
              <a:rPr lang="en-US" sz="2000" b="1" dirty="0">
                <a:latin typeface="Arial" panose="020B0604020202020204" pitchFamily="34" charset="0"/>
                <a:cs typeface="Arial" panose="020B0604020202020204" pitchFamily="34" charset="0"/>
              </a:rPr>
              <a:t>false</a:t>
            </a:r>
            <a:r>
              <a:rPr lang="en-US" sz="1900"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sz="1900" dirty="0">
                <a:latin typeface="Arial" panose="020B0604020202020204" pitchFamily="34" charset="0"/>
                <a:cs typeface="Arial" panose="020B0604020202020204" pitchFamily="34" charset="0"/>
              </a:rPr>
              <a:t>Predicates can be used as follows: In a SELECT statement's </a:t>
            </a:r>
            <a:r>
              <a:rPr lang="en-US" sz="1900" b="1" i="1" dirty="0">
                <a:latin typeface="Arial" panose="020B0604020202020204" pitchFamily="34" charset="0"/>
                <a:cs typeface="Arial" panose="020B0604020202020204" pitchFamily="34" charset="0"/>
              </a:rPr>
              <a:t>WHERE</a:t>
            </a:r>
            <a:r>
              <a:rPr lang="en-US" sz="1900" dirty="0">
                <a:latin typeface="Arial" panose="020B0604020202020204" pitchFamily="34" charset="0"/>
                <a:cs typeface="Arial" panose="020B0604020202020204" pitchFamily="34" charset="0"/>
              </a:rPr>
              <a:t> clause or </a:t>
            </a:r>
            <a:r>
              <a:rPr lang="en-US" sz="1900" b="1" i="1" dirty="0">
                <a:latin typeface="Arial" panose="020B0604020202020204" pitchFamily="34" charset="0"/>
                <a:cs typeface="Arial" panose="020B0604020202020204" pitchFamily="34" charset="0"/>
              </a:rPr>
              <a:t>HAVING</a:t>
            </a:r>
            <a:r>
              <a:rPr lang="en-US" sz="1900"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440723"/>
            <a:ext cx="11430936" cy="1420325"/>
          </a:xfrm>
          <a:prstGeom prst="rect">
            <a:avLst/>
          </a:prstGeom>
        </p:spPr>
        <p:txBody>
          <a:bodyPr wrap="square">
            <a:spAutoFit/>
          </a:bodyPr>
          <a:lstStyle/>
          <a:p>
            <a:pPr>
              <a:lnSpc>
                <a:spcPct val="150000"/>
              </a:lnSpc>
              <a:buFont typeface="Wingdings" pitchFamily="2" charset="2"/>
              <a:buChar char="v"/>
            </a:pPr>
            <a:r>
              <a:rPr lang="en-US" sz="2000" dirty="0">
                <a:solidFill>
                  <a:schemeClr val="accent2">
                    <a:lumMod val="50000"/>
                  </a:schemeClr>
                </a:solidFill>
                <a:latin typeface="Arial" panose="020B0604020202020204" pitchFamily="34" charset="0"/>
                <a:cs typeface="Arial" panose="020B0604020202020204" pitchFamily="34" charset="0"/>
              </a:rPr>
              <a:t> r</a:t>
            </a:r>
            <a:r>
              <a:rPr lang="en-US" sz="2000" baseline="-25000" dirty="0">
                <a:solidFill>
                  <a:schemeClr val="accent2">
                    <a:lumMod val="50000"/>
                  </a:schemeClr>
                </a:solidFill>
                <a:latin typeface="Arial" panose="020B0604020202020204" pitchFamily="34" charset="0"/>
                <a:cs typeface="Arial" panose="020B0604020202020204" pitchFamily="34" charset="0"/>
              </a:rPr>
              <a:t>i</a:t>
            </a:r>
            <a:r>
              <a:rPr lang="en-US" sz="20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000" dirty="0">
                <a:solidFill>
                  <a:schemeClr val="accent2">
                    <a:lumMod val="50000"/>
                  </a:schemeClr>
                </a:solidFill>
                <a:latin typeface="Arial" panose="020B0604020202020204" pitchFamily="34" charset="0"/>
                <a:cs typeface="Arial" panose="020B0604020202020204" pitchFamily="34" charset="0"/>
              </a:rPr>
              <a:t> A</a:t>
            </a:r>
            <a:r>
              <a:rPr lang="en-US" sz="2000" baseline="-25000" dirty="0">
                <a:solidFill>
                  <a:schemeClr val="accent2">
                    <a:lumMod val="50000"/>
                  </a:schemeClr>
                </a:solidFill>
                <a:latin typeface="Arial" panose="020B0604020202020204" pitchFamily="34" charset="0"/>
                <a:cs typeface="Arial" panose="020B0604020202020204" pitchFamily="34" charset="0"/>
              </a:rPr>
              <a:t>i</a:t>
            </a:r>
            <a:r>
              <a:rPr lang="en-US" sz="20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0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705867F3-8A83-4242-9EFE-36832066EE5E}"/>
              </a:ext>
            </a:extLst>
          </p:cNvPr>
          <p:cNvSpPr/>
          <p:nvPr/>
        </p:nvSpPr>
        <p:spPr>
          <a:xfrm>
            <a:off x="387116" y="5785485"/>
            <a:ext cx="895719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a:rPr>
              <a:t>SELECT</a:t>
            </a:r>
            <a:r>
              <a:rPr lang="en-IN" dirty="0">
                <a:solidFill>
                  <a:srgbClr val="006FE0"/>
                </a:solidFill>
                <a:latin typeface="Source Code Pro"/>
              </a:rPr>
              <a:t> </a:t>
            </a:r>
            <a:r>
              <a:rPr lang="en-IN" dirty="0">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False;</a:t>
            </a:r>
            <a:endParaRPr lang="en-IN" dirty="0"/>
          </a:p>
        </p:txBody>
      </p:sp>
    </p:spTree>
    <p:extLst>
      <p:ext uri="{BB962C8B-B14F-4D97-AF65-F5344CB8AC3E}">
        <p14:creationId xmlns:p14="http://schemas.microsoft.com/office/powerpoint/2010/main" val="139947438"/>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872412810"/>
              </p:ext>
            </p:extLst>
          </p:nvPr>
        </p:nvGraphicFramePr>
        <p:xfrm>
          <a:off x="325647" y="1628800"/>
          <a:ext cx="11376000" cy="2966720"/>
        </p:xfrm>
        <a:graphic>
          <a:graphicData uri="http://schemas.openxmlformats.org/drawingml/2006/table">
            <a:tbl>
              <a:tblPr firstRow="1" bandRow="1">
                <a:tableStyleId>{7E9639D4-E3E2-4D34-9284-5A2195B3D0D7}</a:tableStyleId>
              </a:tblPr>
              <a:tblGrid>
                <a:gridCol w="2157517">
                  <a:extLst>
                    <a:ext uri="{9D8B030D-6E8A-4147-A177-3AD203B41FA5}">
                      <a16:colId xmlns:a16="http://schemas.microsoft.com/office/drawing/2014/main" val="20000"/>
                    </a:ext>
                  </a:extLst>
                </a:gridCol>
                <a:gridCol w="9218483">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Equal operator</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&gt;</a:t>
                      </a:r>
                    </a:p>
                  </a:txBody>
                  <a:tcPr anchor="ctr"/>
                </a:tc>
                <a:tc>
                  <a:txBody>
                    <a:bodyPr/>
                    <a:lstStyle/>
                    <a:p>
                      <a:r>
                        <a:rPr lang="en-IN" sz="1800" dirty="0">
                          <a:latin typeface="Liberation Mono"/>
                          <a:cs typeface="Arial" panose="020B0604020202020204" pitchFamily="34" charset="0"/>
                        </a:rPr>
                        <a:t>Greater than operator</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&gt;=</a:t>
                      </a:r>
                    </a:p>
                  </a:txBody>
                  <a:tcPr anchor="ctr"/>
                </a:tc>
                <a:tc>
                  <a:txBody>
                    <a:bodyPr/>
                    <a:lstStyle/>
                    <a:p>
                      <a:r>
                        <a:rPr lang="en-IN" sz="1800" dirty="0">
                          <a:latin typeface="Liberation Mono"/>
                          <a:cs typeface="Arial" panose="020B0604020202020204" pitchFamily="34" charset="0"/>
                        </a:rPr>
                        <a:t>Greater than or equal operator</a:t>
                      </a:r>
                    </a:p>
                  </a:txBody>
                  <a:tcPr anchor="ctr"/>
                </a:tc>
                <a:extLst>
                  <a:ext uri="{0D108BD9-81ED-4DB2-BD59-A6C34878D82A}">
                    <a16:rowId xmlns:a16="http://schemas.microsoft.com/office/drawing/2014/main" val="10003"/>
                  </a:ext>
                </a:extLst>
              </a:tr>
              <a:tr h="370840">
                <a:tc>
                  <a:txBody>
                    <a:bodyPr/>
                    <a:lstStyle/>
                    <a:p>
                      <a:r>
                        <a:rPr lang="en-IN" sz="1800" dirty="0">
                          <a:solidFill>
                            <a:srgbClr val="0083A2"/>
                          </a:solidFill>
                          <a:latin typeface="Liberation Mono"/>
                          <a:cs typeface="Arial" panose="020B0604020202020204" pitchFamily="34" charset="0"/>
                        </a:rPr>
                        <a:t>&lt;</a:t>
                      </a:r>
                    </a:p>
                  </a:txBody>
                  <a:tcPr anchor="ctr"/>
                </a:tc>
                <a:tc>
                  <a:txBody>
                    <a:bodyPr/>
                    <a:lstStyle/>
                    <a:p>
                      <a:r>
                        <a:rPr lang="en-IN" sz="1800" dirty="0">
                          <a:latin typeface="Liberation Mono"/>
                          <a:cs typeface="Arial" panose="020B0604020202020204" pitchFamily="34" charset="0"/>
                        </a:rPr>
                        <a:t>Less than operator</a:t>
                      </a:r>
                    </a:p>
                  </a:txBody>
                  <a:tcPr anchor="ctr"/>
                </a:tc>
                <a:extLst>
                  <a:ext uri="{0D108BD9-81ED-4DB2-BD59-A6C34878D82A}">
                    <a16:rowId xmlns:a16="http://schemas.microsoft.com/office/drawing/2014/main" val="10004"/>
                  </a:ext>
                </a:extLst>
              </a:tr>
              <a:tr h="370840">
                <a:tc>
                  <a:txBody>
                    <a:bodyPr/>
                    <a:lstStyle/>
                    <a:p>
                      <a:r>
                        <a:rPr lang="en-IN" sz="1800" dirty="0">
                          <a:solidFill>
                            <a:srgbClr val="0083A2"/>
                          </a:solidFill>
                          <a:latin typeface="Liberation Mono"/>
                          <a:cs typeface="Arial" panose="020B0604020202020204" pitchFamily="34" charset="0"/>
                        </a:rPr>
                        <a:t>&lt;=</a:t>
                      </a:r>
                    </a:p>
                  </a:txBody>
                  <a:tcPr anchor="ctr"/>
                </a:tc>
                <a:tc>
                  <a:txBody>
                    <a:bodyPr/>
                    <a:lstStyle/>
                    <a:p>
                      <a:r>
                        <a:rPr lang="en-IN" sz="1800" dirty="0">
                          <a:latin typeface="Liberation Mono"/>
                          <a:cs typeface="Arial" panose="020B0604020202020204" pitchFamily="34" charset="0"/>
                        </a:rPr>
                        <a:t>Less than or equal operator</a:t>
                      </a:r>
                    </a:p>
                  </a:txBody>
                  <a:tcPr anchor="ctr"/>
                </a:tc>
                <a:extLst>
                  <a:ext uri="{0D108BD9-81ED-4DB2-BD59-A6C34878D82A}">
                    <a16:rowId xmlns:a16="http://schemas.microsoft.com/office/drawing/2014/main" val="10005"/>
                  </a:ext>
                </a:extLst>
              </a:tr>
              <a:tr h="370840">
                <a:tc>
                  <a:txBody>
                    <a:bodyPr/>
                    <a:lstStyle/>
                    <a:p>
                      <a:r>
                        <a:rPr lang="en-IN" sz="1800" dirty="0">
                          <a:solidFill>
                            <a:srgbClr val="0083A2"/>
                          </a:solidFill>
                          <a:latin typeface="Liberation Mono"/>
                          <a:cs typeface="Arial" panose="020B0604020202020204" pitchFamily="34" charset="0"/>
                        </a:rPr>
                        <a:t>!=, &lt;&gt;</a:t>
                      </a:r>
                    </a:p>
                  </a:txBody>
                  <a:tcPr anchor="ctr"/>
                </a:tc>
                <a:tc>
                  <a:txBody>
                    <a:bodyPr/>
                    <a:lstStyle/>
                    <a:p>
                      <a:r>
                        <a:rPr lang="en-IN" sz="1800" dirty="0">
                          <a:latin typeface="Liberation Mono"/>
                          <a:cs typeface="Arial" panose="020B0604020202020204" pitchFamily="34" charset="0"/>
                        </a:rPr>
                        <a:t>Not equal operator</a:t>
                      </a:r>
                    </a:p>
                  </a:txBody>
                  <a:tcPr anchor="ctr"/>
                </a:tc>
                <a:extLst>
                  <a:ext uri="{0D108BD9-81ED-4DB2-BD59-A6C34878D82A}">
                    <a16:rowId xmlns:a16="http://schemas.microsoft.com/office/drawing/2014/main" val="10006"/>
                  </a:ext>
                </a:extLst>
              </a:tr>
              <a:tr h="370840">
                <a:tc>
                  <a:txBody>
                    <a:bodyPr/>
                    <a:lstStyle/>
                    <a:p>
                      <a:r>
                        <a:rPr lang="en-IN" sz="1800" dirty="0">
                          <a:solidFill>
                            <a:srgbClr val="0083A2"/>
                          </a:solidFill>
                          <a:latin typeface="Liberation Mono"/>
                          <a:cs typeface="Arial" panose="020B0604020202020204" pitchFamily="34" charset="0"/>
                        </a:rPr>
                        <a:t>&lt;=&gt;</a:t>
                      </a:r>
                    </a:p>
                  </a:txBody>
                  <a:tcPr anchor="ctr"/>
                </a:tc>
                <a:tc>
                  <a:txBody>
                    <a:bodyPr/>
                    <a:lstStyle/>
                    <a:p>
                      <a:r>
                        <a:rPr lang="en-IN" sz="1800" dirty="0">
                          <a:latin typeface="Liberation Mono"/>
                          <a:cs typeface="Arial" panose="020B0604020202020204" pitchFamily="34" charset="0"/>
                        </a:rPr>
                        <a:t>NULL-safe equal to operator</a:t>
                      </a:r>
                    </a:p>
                  </a:txBody>
                  <a:tcPr anchor="ctr"/>
                </a:tc>
                <a:extLst>
                  <a:ext uri="{0D108BD9-81ED-4DB2-BD59-A6C34878D82A}">
                    <a16:rowId xmlns:a16="http://schemas.microsoft.com/office/drawing/2014/main" val="10007"/>
                  </a:ext>
                </a:extLst>
              </a:tr>
            </a:tbl>
          </a:graphicData>
        </a:graphic>
      </p:graphicFrame>
      <p:grpSp>
        <p:nvGrpSpPr>
          <p:cNvPr id="8" name="Group 7"/>
          <p:cNvGrpSpPr/>
          <p:nvPr/>
        </p:nvGrpSpPr>
        <p:grpSpPr>
          <a:xfrm>
            <a:off x="320710" y="5868073"/>
            <a:ext cx="5362575" cy="742950"/>
            <a:chOff x="180944" y="5500702"/>
            <a:chExt cx="5362575" cy="742950"/>
          </a:xfrm>
        </p:grpSpPr>
        <p:pic>
          <p:nvPicPr>
            <p:cNvPr id="4" name="Picture 3"/>
            <p:cNvPicPr>
              <a:picLocks noChangeAspect="1"/>
            </p:cNvPicPr>
            <p:nvPr/>
          </p:nvPicPr>
          <p:blipFill>
            <a:blip r:embed="rId2" cstate="print"/>
            <a:stretch>
              <a:fillRect/>
            </a:stretch>
          </p:blipFill>
          <p:spPr>
            <a:xfrm>
              <a:off x="180944" y="5500702"/>
              <a:ext cx="5362575" cy="342900"/>
            </a:xfrm>
            <a:prstGeom prst="rect">
              <a:avLst/>
            </a:prstGeom>
          </p:spPr>
        </p:pic>
        <p:pic>
          <p:nvPicPr>
            <p:cNvPr id="7" name="Picture 6"/>
            <p:cNvPicPr>
              <a:picLocks noChangeAspect="1"/>
            </p:cNvPicPr>
            <p:nvPr/>
          </p:nvPicPr>
          <p:blipFill>
            <a:blip r:embed="rId3" cstate="print"/>
            <a:stretch>
              <a:fillRect/>
            </a:stretch>
          </p:blipFill>
          <p:spPr>
            <a:xfrm>
              <a:off x="228600" y="5957902"/>
              <a:ext cx="4629150" cy="285750"/>
            </a:xfrm>
            <a:prstGeom prst="rect">
              <a:avLst/>
            </a:prstGeom>
          </p:spPr>
        </p:pic>
      </p:grpSp>
      <p:sp>
        <p:nvSpPr>
          <p:cNvPr id="10" name="Rectangle 9">
            <a:extLst>
              <a:ext uri="{FF2B5EF4-FFF2-40B4-BE49-F238E27FC236}">
                <a16:creationId xmlns:a16="http://schemas.microsoft.com/office/drawing/2014/main" id="{D68DDBA3-F9D1-4119-B256-98256B31ABF5}"/>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4882F3C9-FE6A-4853-A856-C9986CE9FAC8}"/>
              </a:ext>
            </a:extLst>
          </p:cNvPr>
          <p:cNvSpPr txBox="1"/>
          <p:nvPr/>
        </p:nvSpPr>
        <p:spPr>
          <a:xfrm>
            <a:off x="320710" y="4877524"/>
            <a:ext cx="11375999"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pPr algn="l"/>
            <a:endParaRPr lang="en-US" sz="8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947438"/>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4" y="3557334"/>
            <a:ext cx="11737304" cy="2308324"/>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sp>
        <p:nvSpPr>
          <p:cNvPr id="6" name="Rectangle 5">
            <a:extLst>
              <a:ext uri="{FF2B5EF4-FFF2-40B4-BE49-F238E27FC236}">
                <a16:creationId xmlns:a16="http://schemas.microsoft.com/office/drawing/2014/main" id="{7706B19C-03D8-4A81-85D1-F58AE3045716}"/>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1056544682"/>
              </p:ext>
            </p:extLst>
          </p:nvPr>
        </p:nvGraphicFramePr>
        <p:xfrm>
          <a:off x="335360" y="1628800"/>
          <a:ext cx="11377264" cy="150876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AND,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AND</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OR,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OR</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NOT,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NOT</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4091968451"/>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590178643"/>
              </p:ext>
            </p:extLst>
          </p:nvPr>
        </p:nvGraphicFramePr>
        <p:xfrm>
          <a:off x="335360" y="1605136"/>
          <a:ext cx="11449272" cy="2250440"/>
        </p:xfrm>
        <a:graphic>
          <a:graphicData uri="http://schemas.openxmlformats.org/drawingml/2006/table">
            <a:tbl>
              <a:tblPr firstRow="1" bandRow="1">
                <a:tableStyleId>{7E9639D4-E3E2-4D34-9284-5A2195B3D0D7}</a:tableStyleId>
              </a:tblPr>
              <a:tblGrid>
                <a:gridCol w="3849324">
                  <a:extLst>
                    <a:ext uri="{9D8B030D-6E8A-4147-A177-3AD203B41FA5}">
                      <a16:colId xmlns:a16="http://schemas.microsoft.com/office/drawing/2014/main" val="20000"/>
                    </a:ext>
                  </a:extLst>
                </a:gridCol>
                <a:gridCol w="759994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IS NULL / </a:t>
                      </a:r>
                      <a:r>
                        <a:rPr kumimoji="0" lang="en-US" sz="1800" kern="1200" dirty="0">
                          <a:solidFill>
                            <a:srgbClr val="0083A2"/>
                          </a:solidFill>
                          <a:latin typeface="Liberation Mono"/>
                          <a:ea typeface="+mn-ea"/>
                          <a:cs typeface="Arial" panose="020B0604020202020204" pitchFamily="34" charset="0"/>
                        </a:rPr>
                        <a:t>IS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NULL value test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IS NOT NULL / </a:t>
                      </a:r>
                      <a:r>
                        <a:rPr kumimoji="0" lang="en-US" sz="1800" kern="1200" dirty="0">
                          <a:solidFill>
                            <a:srgbClr val="0083A2"/>
                          </a:solidFill>
                          <a:latin typeface="Liberation Mono"/>
                          <a:ea typeface="+mn-ea"/>
                          <a:cs typeface="Arial" panose="020B0604020202020204" pitchFamily="34" charset="0"/>
                        </a:rPr>
                        <a:t>IS NOT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NOT NULL value test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ISNULL(expr)</a:t>
                      </a:r>
                    </a:p>
                  </a:txBody>
                  <a:tcPr anchor="ctr"/>
                </a:tc>
                <a:tc>
                  <a:txBody>
                    <a:bodyPr/>
                    <a:lstStyle/>
                    <a:p>
                      <a:r>
                        <a:rPr lang="en-IN" sz="1800" dirty="0">
                          <a:latin typeface="Liberation Mono"/>
                          <a:cs typeface="Arial" panose="020B0604020202020204" pitchFamily="34" charset="0"/>
                        </a:rPr>
                        <a:t>If expr is NULL, ISNULL() returns 1, otherwise it returns 0.</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LEAST(value1,value2,...)</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5"/>
                  </a:ext>
                </a:extLst>
              </a:tr>
              <a:tr h="370840">
                <a:tc>
                  <a:txBody>
                    <a:bodyPr/>
                    <a:lstStyle/>
                    <a:p>
                      <a:r>
                        <a:rPr kumimoji="0" lang="en-IN" sz="1800" kern="1200" dirty="0">
                          <a:solidFill>
                            <a:srgbClr val="0083A2"/>
                          </a:solidFill>
                          <a:latin typeface="Liberation Mono"/>
                          <a:ea typeface="+mn-ea"/>
                          <a:cs typeface="Arial" panose="020B0604020202020204" pitchFamily="34" charset="0"/>
                        </a:rPr>
                        <a:t>GREATEST(value1,value2,...)</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6"/>
                  </a:ext>
                </a:extLst>
              </a:tr>
            </a:tbl>
          </a:graphicData>
        </a:graphic>
      </p:graphicFrame>
      <p:sp>
        <p:nvSpPr>
          <p:cNvPr id="6" name="Rectangle 5"/>
          <p:cNvSpPr/>
          <p:nvPr/>
        </p:nvSpPr>
        <p:spPr>
          <a:xfrm>
            <a:off x="334032" y="4509120"/>
            <a:ext cx="8858312" cy="1477328"/>
          </a:xfrm>
          <a:prstGeom prst="rect">
            <a:avLst/>
          </a:prstGeom>
          <a:solidFill>
            <a:schemeClr val="bg1"/>
          </a:solidFill>
        </p:spPr>
        <p:txBody>
          <a:bodyPr wrap="square">
            <a:spAutoFit/>
          </a:bodyPr>
          <a:lstStyle/>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GREATEST(10, 20, 30),      </a:t>
            </a:r>
            <a:r>
              <a:rPr lang="en-US" dirty="0">
                <a:solidFill>
                  <a:srgbClr val="00B050"/>
                </a:solidFill>
                <a:latin typeface="Liberation Mono"/>
                <a:cs typeface="Arial" panose="020B0604020202020204" pitchFamily="34" charset="0"/>
              </a:rPr>
              <a:t>#</a:t>
            </a:r>
            <a:r>
              <a:rPr lang="en-US" i="1"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30</a:t>
            </a: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LEAST(10, 20, 30); </a:t>
            </a:r>
            <a:r>
              <a:rPr lang="en-US" dirty="0">
                <a:solidFill>
                  <a:srgbClr val="00B0F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 10</a:t>
            </a:r>
          </a:p>
          <a:p>
            <a:pPr latinLnBrk="1"/>
            <a:r>
              <a:rPr lang="en-US" dirty="0">
                <a:solidFill>
                  <a:srgbClr val="00B0F0"/>
                </a:solidFill>
                <a:latin typeface="Liberation Mono"/>
                <a:cs typeface="Arial" panose="020B0604020202020204" pitchFamily="34" charset="0"/>
              </a:rPr>
              <a:t>  </a:t>
            </a:r>
          </a:p>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GREATEST(10, null, 30), </a:t>
            </a:r>
            <a:r>
              <a:rPr lang="en-US" dirty="0">
                <a:solidFill>
                  <a:srgbClr val="00B0F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a:t>
            </a:r>
            <a:r>
              <a:rPr lang="en-US" i="1"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null</a:t>
            </a:r>
          </a:p>
          <a:p>
            <a:pPr latinLnBrk="1"/>
            <a:r>
              <a:rPr lang="en-US" dirty="0">
                <a:solidFill>
                  <a:schemeClr val="tx1">
                    <a:lumMod val="75000"/>
                    <a:lumOff val="25000"/>
                  </a:schemeClr>
                </a:solidFill>
                <a:latin typeface="Liberation Mono"/>
                <a:cs typeface="Arial" panose="020B0604020202020204" pitchFamily="34" charset="0"/>
              </a:rPr>
              <a:t>              LEAST(10, null , 30);         </a:t>
            </a:r>
            <a:r>
              <a:rPr lang="en-US" dirty="0">
                <a:solidFill>
                  <a:srgbClr val="00B050"/>
                </a:solidFill>
                <a:latin typeface="Liberation Mono"/>
                <a:cs typeface="Arial" panose="020B0604020202020204" pitchFamily="34" charset="0"/>
              </a:rPr>
              <a:t>#</a:t>
            </a:r>
            <a:r>
              <a:rPr lang="en-US" i="1"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null</a:t>
            </a:r>
          </a:p>
        </p:txBody>
      </p:sp>
      <p:sp>
        <p:nvSpPr>
          <p:cNvPr id="7" name="Rectangle 6">
            <a:extLst>
              <a:ext uri="{FF2B5EF4-FFF2-40B4-BE49-F238E27FC236}">
                <a16:creationId xmlns:a16="http://schemas.microsoft.com/office/drawing/2014/main" id="{81A3A187-27C3-40A4-AF14-1D4A489563C4}"/>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258740863"/>
              </p:ext>
            </p:extLst>
          </p:nvPr>
        </p:nvGraphicFramePr>
        <p:xfrm>
          <a:off x="346786" y="1611668"/>
          <a:ext cx="11437846" cy="2971800"/>
        </p:xfrm>
        <a:graphic>
          <a:graphicData uri="http://schemas.openxmlformats.org/drawingml/2006/table">
            <a:tbl>
              <a:tblPr firstRow="1" bandRow="1">
                <a:tableStyleId>{7E9639D4-E3E2-4D34-9284-5A2195B3D0D7}</a:tableStyleId>
              </a:tblPr>
              <a:tblGrid>
                <a:gridCol w="4381062">
                  <a:extLst>
                    <a:ext uri="{9D8B030D-6E8A-4147-A177-3AD203B41FA5}">
                      <a16:colId xmlns:a16="http://schemas.microsoft.com/office/drawing/2014/main" val="20000"/>
                    </a:ext>
                  </a:extLst>
                </a:gridCol>
                <a:gridCol w="7056784">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BETWEEN ... AND ...</a:t>
                      </a:r>
                    </a:p>
                  </a:txBody>
                  <a:tcPr anchor="ctr"/>
                </a:tc>
                <a:tc>
                  <a:txBody>
                    <a:bodyPr/>
                    <a:lstStyle/>
                    <a:p>
                      <a:r>
                        <a:rPr lang="en-IN" sz="1900" dirty="0">
                          <a:latin typeface="Liberation Mono"/>
                          <a:cs typeface="Arial" panose="020B0604020202020204" pitchFamily="34" charset="0"/>
                        </a:rPr>
                        <a:t>Check whether a value is within a range of values</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NOT BETWEEN ... AND ...</a:t>
                      </a:r>
                    </a:p>
                  </a:txBody>
                  <a:tcPr anchor="ctr"/>
                </a:tc>
                <a:tc>
                  <a:txBody>
                    <a:bodyPr/>
                    <a:lstStyle/>
                    <a:p>
                      <a:r>
                        <a:rPr lang="en-IN" sz="1900" dirty="0">
                          <a:latin typeface="Liberation Mono"/>
                          <a:cs typeface="Arial" panose="020B0604020202020204" pitchFamily="34" charset="0"/>
                        </a:rPr>
                        <a:t>Check whether a value is not within a range of values</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expr IN (value,...)</a:t>
                      </a:r>
                    </a:p>
                  </a:txBody>
                  <a:tcPr anchor="ctr"/>
                </a:tc>
                <a:tc>
                  <a:txBody>
                    <a:bodyPr/>
                    <a:lstStyle/>
                    <a:p>
                      <a:r>
                        <a:rPr lang="en-IN" sz="1900" dirty="0">
                          <a:latin typeface="Liberation Mono"/>
                          <a:cs typeface="Arial" panose="020B0604020202020204" pitchFamily="34" charset="0"/>
                        </a:rPr>
                        <a:t>Check whether a value is within a set of values</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expr NOT IN (value,...)</a:t>
                      </a:r>
                    </a:p>
                  </a:txBody>
                  <a:tcPr anchor="ctr"/>
                </a:tc>
                <a:tc>
                  <a:txBody>
                    <a:bodyPr/>
                    <a:lstStyle/>
                    <a:p>
                      <a:r>
                        <a:rPr lang="en-IN" sz="1900" dirty="0">
                          <a:latin typeface="Liberation Mono"/>
                          <a:cs typeface="Arial" panose="020B0604020202020204" pitchFamily="34" charset="0"/>
                        </a:rPr>
                        <a:t>Check whether a value is not within a set of values</a:t>
                      </a:r>
                    </a:p>
                  </a:txBody>
                  <a:tcPr anchor="ctr"/>
                </a:tc>
                <a:extLst>
                  <a:ext uri="{0D108BD9-81ED-4DB2-BD59-A6C34878D82A}">
                    <a16:rowId xmlns:a16="http://schemas.microsoft.com/office/drawing/2014/main" val="10004"/>
                  </a:ext>
                </a:extLst>
              </a:tr>
              <a:tr h="370840">
                <a:tc>
                  <a:txBody>
                    <a:bodyPr/>
                    <a:lstStyle/>
                    <a:p>
                      <a:r>
                        <a:rPr kumimoji="0" lang="en-IN" sz="1800" kern="1200" dirty="0">
                          <a:solidFill>
                            <a:srgbClr val="0083A2"/>
                          </a:solidFill>
                          <a:latin typeface="Liberation Mono"/>
                          <a:ea typeface="+mn-ea"/>
                          <a:cs typeface="Arial" panose="020B0604020202020204" pitchFamily="34" charset="0"/>
                        </a:rPr>
                        <a:t>expr LIKE pat [ESCAPE '</a:t>
                      </a:r>
                      <a:r>
                        <a:rPr kumimoji="0" lang="en-IN" sz="1800" kern="1200" dirty="0" err="1">
                          <a:solidFill>
                            <a:srgbClr val="0083A2"/>
                          </a:solidFill>
                          <a:latin typeface="Liberation Mono"/>
                          <a:ea typeface="+mn-ea"/>
                          <a:cs typeface="Arial" panose="020B0604020202020204" pitchFamily="34" charset="0"/>
                        </a:rPr>
                        <a:t>escape_char</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Pattern matching using an SQL pattern. Returns 1 (TRUE) or 0 (FALSE). If either expr or pat is NULL, the result is NULL.</a:t>
                      </a:r>
                    </a:p>
                  </a:txBody>
                  <a:tcPr anchor="ctr"/>
                </a:tc>
                <a:extLst>
                  <a:ext uri="{0D108BD9-81ED-4DB2-BD59-A6C34878D82A}">
                    <a16:rowId xmlns:a16="http://schemas.microsoft.com/office/drawing/2014/main" val="10005"/>
                  </a:ext>
                </a:extLst>
              </a:tr>
              <a:tr h="370840">
                <a:tc>
                  <a:txBody>
                    <a:bodyPr/>
                    <a:lstStyle/>
                    <a:p>
                      <a:r>
                        <a:rPr kumimoji="0" lang="en-IN" sz="1800" kern="1200" dirty="0">
                          <a:solidFill>
                            <a:srgbClr val="0083A2"/>
                          </a:solidFill>
                          <a:latin typeface="Liberation Mono"/>
                          <a:ea typeface="+mn-ea"/>
                          <a:cs typeface="Arial" panose="020B0604020202020204" pitchFamily="34" charset="0"/>
                        </a:rPr>
                        <a:t>expr NOT LIKE pat [ESCAPE '</a:t>
                      </a:r>
                      <a:r>
                        <a:rPr kumimoji="0" lang="en-IN" sz="1800" kern="1200" dirty="0" err="1">
                          <a:solidFill>
                            <a:srgbClr val="0083A2"/>
                          </a:solidFill>
                          <a:latin typeface="Liberation Mono"/>
                          <a:ea typeface="+mn-ea"/>
                          <a:cs typeface="Arial" panose="020B0604020202020204" pitchFamily="34" charset="0"/>
                        </a:rPr>
                        <a:t>escape_char</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Negation of simple pattern matching.</a:t>
                      </a:r>
                    </a:p>
                  </a:txBody>
                  <a:tcPr anchor="ctr"/>
                </a:tc>
                <a:extLst>
                  <a:ext uri="{0D108BD9-81ED-4DB2-BD59-A6C34878D82A}">
                    <a16:rowId xmlns:a16="http://schemas.microsoft.com/office/drawing/2014/main" val="10006"/>
                  </a:ext>
                </a:extLst>
              </a:tr>
            </a:tbl>
          </a:graphicData>
        </a:graphic>
      </p:graphicFrame>
      <p:sp>
        <p:nvSpPr>
          <p:cNvPr id="6" name="Rectangle 5">
            <a:extLst>
              <a:ext uri="{FF2B5EF4-FFF2-40B4-BE49-F238E27FC236}">
                <a16:creationId xmlns:a16="http://schemas.microsoft.com/office/drawing/2014/main" id="{0A98997F-BA0F-4972-8C40-17969AECA8E2}"/>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139534799"/>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448363091"/>
              </p:ext>
            </p:extLst>
          </p:nvPr>
        </p:nvGraphicFramePr>
        <p:xfrm>
          <a:off x="346786" y="1596400"/>
          <a:ext cx="11437846" cy="1158240"/>
        </p:xfrm>
        <a:graphic>
          <a:graphicData uri="http://schemas.openxmlformats.org/drawingml/2006/table">
            <a:tbl>
              <a:tblPr firstRow="1" bandRow="1">
                <a:tableStyleId>{7E9639D4-E3E2-4D34-9284-5A2195B3D0D7}</a:tableStyleId>
              </a:tblPr>
              <a:tblGrid>
                <a:gridCol w="3944085">
                  <a:extLst>
                    <a:ext uri="{9D8B030D-6E8A-4147-A177-3AD203B41FA5}">
                      <a16:colId xmlns:a16="http://schemas.microsoft.com/office/drawing/2014/main" val="20000"/>
                    </a:ext>
                  </a:extLst>
                </a:gridCol>
                <a:gridCol w="7493761">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Group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(expr, [expr]…)</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83A2"/>
                          </a:solidFill>
                          <a:latin typeface="Liberation Mono"/>
                          <a:ea typeface="+mn-ea"/>
                          <a:cs typeface="Arial" panose="020B0604020202020204" pitchFamily="34" charset="0"/>
                        </a:rPr>
                        <a:t>ROW(expr, [expr]…)</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2"/>
                  </a:ext>
                </a:extLst>
              </a:tr>
            </a:tbl>
          </a:graphicData>
        </a:graphic>
      </p:graphicFrame>
      <p:sp>
        <p:nvSpPr>
          <p:cNvPr id="6" name="Rectangle 5"/>
          <p:cNvSpPr/>
          <p:nvPr/>
        </p:nvSpPr>
        <p:spPr>
          <a:xfrm>
            <a:off x="346786" y="3955703"/>
            <a:ext cx="11437846"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rgbClr val="DD4A68"/>
                </a:solidFill>
                <a:latin typeface="Liberation Mono"/>
                <a:ea typeface="Times New Roman" panose="02020603050405020304" pitchFamily="18" charset="0"/>
                <a:cs typeface="Arial" panose="020B0604020202020204" pitchFamily="34" charset="0"/>
              </a:rPr>
              <a:t>ROW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p:cNvSpPr/>
          <p:nvPr/>
        </p:nvSpPr>
        <p:spPr>
          <a:xfrm>
            <a:off x="346786" y="3201868"/>
            <a:ext cx="4165038" cy="43088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dirty="0">
                <a:latin typeface="Arial" panose="020B0604020202020204" pitchFamily="34" charset="0"/>
                <a:cs typeface="Arial" panose="020B0604020202020204" pitchFamily="34" charset="0"/>
              </a:rPr>
              <a:t> Both the statements are same.</a:t>
            </a:r>
          </a:p>
        </p:txBody>
      </p:sp>
      <p:sp>
        <p:nvSpPr>
          <p:cNvPr id="7" name="Rectangle 6">
            <a:extLst>
              <a:ext uri="{FF2B5EF4-FFF2-40B4-BE49-F238E27FC236}">
                <a16:creationId xmlns:a16="http://schemas.microsoft.com/office/drawing/2014/main" id="{944EE8D3-4354-41F0-81F0-15AEF65665DB}"/>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4189364523"/>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406574" y="1743194"/>
            <a:ext cx="11377264" cy="4524315"/>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p>
          <a:p>
            <a:pPr algn="just"/>
            <a:endParaRPr lang="en-US" dirty="0">
              <a:solidFill>
                <a:schemeClr val="bg1"/>
              </a:solidFill>
              <a:latin typeface="Palatino Linotype" panose="02040502050505030304" pitchFamily="18" charset="0"/>
            </a:endParaRPr>
          </a:p>
          <a:p>
            <a:pPr algn="just"/>
            <a:r>
              <a:rPr lang="en-US" b="1" dirty="0">
                <a:solidFill>
                  <a:schemeClr val="bg1"/>
                </a:solidFill>
                <a:latin typeface="Palatino Linotype" panose="02040502050505030304" pitchFamily="18" charset="0"/>
              </a:rPr>
              <a:t>Relation</a:t>
            </a:r>
            <a:r>
              <a:rPr lang="en-US" dirty="0">
                <a:solidFill>
                  <a:schemeClr val="bg1"/>
                </a:solidFill>
                <a:latin typeface="Palatino Linotype" panose="02040502050505030304" pitchFamily="18" charset="0"/>
              </a:rPr>
              <a:t> </a:t>
            </a:r>
            <a:r>
              <a:rPr lang="en-US" b="1" dirty="0">
                <a:solidFill>
                  <a:schemeClr val="bg1"/>
                </a:solidFill>
                <a:latin typeface="Palatino Linotype" panose="02040502050505030304" pitchFamily="18" charset="0"/>
              </a:rPr>
              <a:t>key</a:t>
            </a:r>
            <a:r>
              <a:rPr lang="en-US" dirty="0">
                <a:solidFill>
                  <a:schemeClr val="bg1"/>
                </a:solidFill>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199578"/>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400" y="4102719"/>
            <a:ext cx="10441160" cy="369332"/>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 (roll_no, name, address, phone and age) </a:t>
            </a:r>
            <a:r>
              <a:rPr lang="en-US" dirty="0">
                <a:latin typeface="Palatino Linotype" panose="02040502050505030304" pitchFamily="18" charset="0"/>
              </a:rPr>
              <a:t>is relation schema for student</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Tree>
    <p:extLst>
      <p:ext uri="{BB962C8B-B14F-4D97-AF65-F5344CB8AC3E}">
        <p14:creationId xmlns:p14="http://schemas.microsoft.com/office/powerpoint/2010/main" val="3858362783"/>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CE628209-6D2A-411C-9590-E8F003C6DB5C}"/>
              </a:ext>
            </a:extLst>
          </p:cNvPr>
          <p:cNvGraphicFramePr>
            <a:graphicFrameLocks noGrp="1"/>
          </p:cNvGraphicFramePr>
          <p:nvPr>
            <p:extLst>
              <p:ext uri="{D42A27DB-BD31-4B8C-83A1-F6EECF244321}">
                <p14:modId xmlns:p14="http://schemas.microsoft.com/office/powerpoint/2010/main" val="2351222005"/>
              </p:ext>
            </p:extLst>
          </p:nvPr>
        </p:nvGraphicFramePr>
        <p:xfrm>
          <a:off x="346740" y="1556792"/>
          <a:ext cx="11437098" cy="2026884"/>
        </p:xfrm>
        <a:graphic>
          <a:graphicData uri="http://schemas.openxmlformats.org/drawingml/2006/table">
            <a:tbl>
              <a:tblPr firstRow="1" bandRow="1">
                <a:tableStyleId>{7E9639D4-E3E2-4D34-9284-5A2195B3D0D7}</a:tableStyleId>
              </a:tblPr>
              <a:tblGrid>
                <a:gridCol w="3228186">
                  <a:extLst>
                    <a:ext uri="{9D8B030D-6E8A-4147-A177-3AD203B41FA5}">
                      <a16:colId xmlns:a16="http://schemas.microsoft.com/office/drawing/2014/main" val="20000"/>
                    </a:ext>
                  </a:extLst>
                </a:gridCol>
                <a:gridCol w="8208912">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579045">
                <a:tc>
                  <a:txBody>
                    <a:bodyPr/>
                    <a:lstStyle/>
                    <a:p>
                      <a:r>
                        <a:rPr kumimoji="0" lang="en-IN" sz="1800" kern="1200" dirty="0">
                          <a:solidFill>
                            <a:srgbClr val="0083A2"/>
                          </a:solidFill>
                          <a:latin typeface="Liberation Mono"/>
                          <a:ea typeface="+mn-ea"/>
                          <a:cs typeface="Arial" panose="020B0604020202020204" pitchFamily="34" charset="0"/>
                        </a:rPr>
                        <a:t>COALESCE(value,...)</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10001"/>
                  </a:ext>
                </a:extLst>
              </a:tr>
              <a:tr h="822853">
                <a:tc>
                  <a:txBody>
                    <a:bodyPr/>
                    <a:lstStyle/>
                    <a:p>
                      <a:r>
                        <a:rPr kumimoji="0" lang="en-IN" sz="1800" kern="1200" dirty="0">
                          <a:solidFill>
                            <a:srgbClr val="0083A2"/>
                          </a:solidFill>
                          <a:latin typeface="Liberation Mono"/>
                          <a:ea typeface="+mn-ea"/>
                          <a:cs typeface="Arial" panose="020B0604020202020204" pitchFamily="34" charset="0"/>
                        </a:rPr>
                        <a:t>INTERVAL(N,N1,N2,N3,...)</a:t>
                      </a:r>
                    </a:p>
                  </a:txBody>
                  <a:tcPr marL="91428" marR="91428" marT="45714" marB="45714" anchor="ctr"/>
                </a:tc>
                <a:tc>
                  <a:txBody>
                    <a:bodyPr/>
                    <a:lstStyle/>
                    <a:p>
                      <a:r>
                        <a:rPr kumimoji="0" lang="en-IN" sz="1900" kern="1200" dirty="0">
                          <a:solidFill>
                            <a:schemeClr val="tx1"/>
                          </a:solidFill>
                          <a:latin typeface="Liberation Mono"/>
                          <a:ea typeface="+mn-ea"/>
                          <a:cs typeface="Arial" panose="020B0604020202020204" pitchFamily="34" charset="0"/>
                        </a:rPr>
                        <a:t>Returns 0 if N &lt; N1, 1 if N &lt; N2 and so on or -1 if N is NULL. All arguments are treated as integers. It is required that N1 &lt; N2 &lt; N3 &lt; ... &lt; Nn for this function to work correctly.</a:t>
                      </a:r>
                    </a:p>
                  </a:txBody>
                  <a:tcPr marL="91428" marR="91428" marT="45714" marB="45714" anchor="ctr"/>
                </a:tc>
                <a:extLst>
                  <a:ext uri="{0D108BD9-81ED-4DB2-BD59-A6C34878D82A}">
                    <a16:rowId xmlns:a16="http://schemas.microsoft.com/office/drawing/2014/main" val="10002"/>
                  </a:ext>
                </a:extLst>
              </a:tr>
            </a:tbl>
          </a:graphicData>
        </a:graphic>
      </p:graphicFrame>
      <p:sp>
        <p:nvSpPr>
          <p:cNvPr id="8" name="Rectangle 7">
            <a:extLst>
              <a:ext uri="{FF2B5EF4-FFF2-40B4-BE49-F238E27FC236}">
                <a16:creationId xmlns:a16="http://schemas.microsoft.com/office/drawing/2014/main" id="{B67E7256-D4BB-4E84-A99A-ABBCE15FC4CC}"/>
              </a:ext>
            </a:extLst>
          </p:cNvPr>
          <p:cNvSpPr/>
          <p:nvPr/>
        </p:nvSpPr>
        <p:spPr>
          <a:xfrm>
            <a:off x="269042" y="3998077"/>
            <a:ext cx="1165391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'MANAGER'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UNION</a:t>
            </a:r>
            <a:r>
              <a:rPr lang="en-IN" dirty="0">
                <a:solidFill>
                  <a:srgbClr val="FF0000"/>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'SALESMAN'</a:t>
            </a:r>
            <a:endParaRPr lang="en-IN" dirty="0">
              <a:solidFill>
                <a:srgbClr val="DD4A68"/>
              </a:solidFill>
              <a:latin typeface="Liberation Mono"/>
              <a:ea typeface="Times New Roman" panose="02020603050405020304" pitchFamily="18" charset="0"/>
              <a:cs typeface="Arial" panose="020B0604020202020204" pitchFamily="34" charset="0"/>
            </a:endParaRPr>
          </a:p>
        </p:txBody>
      </p:sp>
      <p:sp>
        <p:nvSpPr>
          <p:cNvPr id="7" name="Rectangle 6">
            <a:extLst>
              <a:ext uri="{FF2B5EF4-FFF2-40B4-BE49-F238E27FC236}">
                <a16:creationId xmlns:a16="http://schemas.microsoft.com/office/drawing/2014/main" id="{D027937C-35B7-44AF-AB4D-39942F48B1F7}"/>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680069024"/>
      </p:ext>
    </p:extLst>
  </p:cSld>
  <p:clrMapOvr>
    <a:masterClrMapping/>
  </p:clrMapOvr>
  <p:transition/>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554461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 </a:t>
            </a:r>
            <a:r>
              <a:rPr lang="en-IN" dirty="0">
                <a:latin typeface="Liberation Mono"/>
              </a:rPr>
              <a:t>'MANAGER';</a:t>
            </a:r>
            <a:endParaRPr lang="en-IN" dirty="0">
              <a:latin typeface="Liberation Mono"/>
              <a:cs typeface="Arial" panose="020B0604020202020204" pitchFamily="34" charset="0"/>
            </a:endParaRPr>
          </a:p>
        </p:txBody>
      </p:sp>
      <p:grpSp>
        <p:nvGrpSpPr>
          <p:cNvPr id="12" name="Group 11">
            <a:extLst>
              <a:ext uri="{FF2B5EF4-FFF2-40B4-BE49-F238E27FC236}">
                <a16:creationId xmlns:a16="http://schemas.microsoft.com/office/drawing/2014/main" id="{66054647-F030-4A07-949C-959797BA08D1}"/>
              </a:ext>
            </a:extLst>
          </p:cNvPr>
          <p:cNvGrpSpPr/>
          <p:nvPr/>
        </p:nvGrpSpPr>
        <p:grpSpPr>
          <a:xfrm>
            <a:off x="203684" y="3933056"/>
            <a:ext cx="11784632" cy="2376264"/>
            <a:chOff x="203684" y="3933056"/>
            <a:chExt cx="11784632" cy="2376264"/>
          </a:xfrm>
        </p:grpSpPr>
        <p:pic>
          <p:nvPicPr>
            <p:cNvPr id="8" name="Picture 7">
              <a:extLst>
                <a:ext uri="{FF2B5EF4-FFF2-40B4-BE49-F238E27FC236}">
                  <a16:creationId xmlns:a16="http://schemas.microsoft.com/office/drawing/2014/main" id="{D3E12B64-B9B5-438B-B8A0-D653EE429472}"/>
                </a:ext>
              </a:extLst>
            </p:cNvPr>
            <p:cNvPicPr>
              <a:picLocks noChangeAspect="1"/>
            </p:cNvPicPr>
            <p:nvPr/>
          </p:nvPicPr>
          <p:blipFill>
            <a:blip r:embed="rId2"/>
            <a:stretch>
              <a:fillRect/>
            </a:stretch>
          </p:blipFill>
          <p:spPr>
            <a:xfrm>
              <a:off x="203684" y="3933056"/>
              <a:ext cx="11784632" cy="2376264"/>
            </a:xfrm>
            <a:prstGeom prst="rect">
              <a:avLst/>
            </a:prstGeom>
          </p:spPr>
        </p:pic>
        <p:sp>
          <p:nvSpPr>
            <p:cNvPr id="9" name="Rectangle 8">
              <a:extLst>
                <a:ext uri="{FF2B5EF4-FFF2-40B4-BE49-F238E27FC236}">
                  <a16:creationId xmlns:a16="http://schemas.microsoft.com/office/drawing/2014/main" id="{52AC823A-0EF1-4BCF-8E14-06C1EA3E8A7A}"/>
                </a:ext>
              </a:extLst>
            </p:cNvPr>
            <p:cNvSpPr/>
            <p:nvPr/>
          </p:nvSpPr>
          <p:spPr>
            <a:xfrm>
              <a:off x="2408602" y="3933056"/>
              <a:ext cx="1080120" cy="2376264"/>
            </a:xfrm>
            <a:prstGeom prst="rect">
              <a:avLst/>
            </a:prstGeom>
            <a:noFill/>
            <a:ln w="19050">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1" name="Group 10">
            <a:extLst>
              <a:ext uri="{FF2B5EF4-FFF2-40B4-BE49-F238E27FC236}">
                <a16:creationId xmlns:a16="http://schemas.microsoft.com/office/drawing/2014/main" id="{E32CCCF3-6DA6-4D0A-8360-8C72B530438F}"/>
              </a:ext>
            </a:extLst>
          </p:cNvPr>
          <p:cNvGrpSpPr/>
          <p:nvPr/>
        </p:nvGrpSpPr>
        <p:grpSpPr>
          <a:xfrm>
            <a:off x="695400" y="1745011"/>
            <a:ext cx="10539515" cy="1502780"/>
            <a:chOff x="695400" y="1745011"/>
            <a:chExt cx="10539515"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0539515" cy="1502780"/>
              <a:chOff x="695400" y="1745011"/>
              <a:chExt cx="10539515"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8952150" cy="1304978"/>
                <a:chOff x="267703" y="1600839"/>
                <a:chExt cx="8952150"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7568021" cy="1296144"/>
                  <a:chOff x="31591" y="1556792"/>
                  <a:chExt cx="7568021" cy="1296144"/>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7" y="1556792"/>
                    <a:ext cx="2736304" cy="1296144"/>
                    <a:chOff x="669977" y="1556792"/>
                    <a:chExt cx="2736304" cy="1296144"/>
                  </a:xfrm>
                </p:grpSpPr>
                <p:sp>
                  <p:nvSpPr>
                    <p:cNvPr id="23" name="Rectangle 22">
                      <a:extLst>
                        <a:ext uri="{FF2B5EF4-FFF2-40B4-BE49-F238E27FC236}">
                          <a16:creationId xmlns:a16="http://schemas.microsoft.com/office/drawing/2014/main" id="{945B6E97-E16D-48DC-8F01-85631D0FF45A}"/>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1251021" y="1620089"/>
                      <a:ext cx="1471184" cy="584775"/>
                    </a:xfrm>
                    <a:prstGeom prst="rect">
                      <a:avLst/>
                    </a:prstGeom>
                    <a:noFill/>
                  </p:spPr>
                  <p:txBody>
                    <a:bodyPr wrap="square">
                      <a:spAutoFit/>
                    </a:bodyPr>
                    <a:lstStyle/>
                    <a:p>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1010108" y="2152221"/>
                      <a:ext cx="2064685" cy="400110"/>
                    </a:xfrm>
                    <a:prstGeom prst="rect">
                      <a:avLst/>
                    </a:prstGeom>
                    <a:noFill/>
                  </p:spPr>
                  <p:txBody>
                    <a:bodyPr wrap="square">
                      <a:spAutoFit/>
                    </a:bodyPr>
                    <a:lstStyle/>
                    <a:p>
                      <a:r>
                        <a:rPr lang="en-IN" sz="2000" dirty="0">
                          <a:latin typeface="Liberation Mono"/>
                          <a:cs typeface="Arial" panose="020B0604020202020204" pitchFamily="34" charset="0"/>
                        </a:rPr>
                        <a:t>job = </a:t>
                      </a:r>
                      <a:r>
                        <a:rPr lang="en-IN" sz="2000" dirty="0">
                          <a:latin typeface="Liberation Mono"/>
                        </a:rPr>
                        <a:t>'MANAGER'</a:t>
                      </a:r>
                      <a:endParaRPr lang="en-IN" sz="2000" dirty="0"/>
                    </a:p>
                  </p:txBody>
                </p:sp>
              </p:grpSp>
              <p:sp>
                <p:nvSpPr>
                  <p:cNvPr id="28" name="Arrow: Right 27">
                    <a:extLst>
                      <a:ext uri="{FF2B5EF4-FFF2-40B4-BE49-F238E27FC236}">
                        <a16:creationId xmlns:a16="http://schemas.microsoft.com/office/drawing/2014/main" id="{521B26F1-EE04-4835-81D9-B7FFDBA4A7E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7036455"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4" name="Oval 3">
                <a:extLst>
                  <a:ext uri="{FF2B5EF4-FFF2-40B4-BE49-F238E27FC236}">
                    <a16:creationId xmlns:a16="http://schemas.microsoft.com/office/drawing/2014/main" id="{E5D1F3E2-F3BC-4548-AFF8-983C8A7936FE}"/>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906507" y="2586962"/>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004818801"/>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1461939"/>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220930"/>
            <a:ext cx="6120680"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latin typeface="Palatino Linotype" panose="02040502050505030304" pitchFamily="18" charset="0"/>
                <a:cs typeface="Arial" panose="020B0604020202020204" pitchFamily="34" charset="0"/>
              </a:rPr>
              <a:t>IS UNKNOWN is synonym of IS NULL.</a:t>
            </a:r>
          </a:p>
          <a:p>
            <a:pPr marL="285750" lvl="0" indent="-285750">
              <a:spcBef>
                <a:spcPct val="0"/>
              </a:spcBef>
              <a:buFont typeface="Arial" panose="020B0604020202020204" pitchFamily="34" charset="0"/>
              <a:buChar char="•"/>
              <a:defRPr/>
            </a:pPr>
            <a:endParaRPr lang="en-US" sz="800" dirty="0">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latin typeface="Palatino Linotype" panose="02040502050505030304" pitchFamily="18" charset="0"/>
                <a:cs typeface="Arial" panose="020B0604020202020204" pitchFamily="34" charset="0"/>
              </a:rPr>
              <a:t>IS NOT UNKNOWN is synonym of IS NOT NULL.</a:t>
            </a:r>
          </a:p>
        </p:txBody>
      </p:sp>
    </p:spTree>
    <p:extLst>
      <p:ext uri="{BB962C8B-B14F-4D97-AF65-F5344CB8AC3E}">
        <p14:creationId xmlns:p14="http://schemas.microsoft.com/office/powerpoint/2010/main" val="49775833"/>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191345" y="493041"/>
            <a:ext cx="6485248" cy="461665"/>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NULL;  </a:t>
            </a:r>
            <a:r>
              <a:rPr lang="en-IN" sz="2400" dirty="0">
                <a:solidFill>
                  <a:srgbClr val="00B050"/>
                </a:solidFill>
                <a:latin typeface="Liberation Mono"/>
                <a:ea typeface="Times New Roman" panose="02020603050405020304" pitchFamily="18" charset="0"/>
                <a:cs typeface="Arial" panose="020B0604020202020204" pitchFamily="34" charset="0"/>
              </a:rPr>
              <a:t># Empty set</a:t>
            </a:r>
            <a:endParaRPr lang="en-IN" sz="1900" dirty="0">
              <a:solidFill>
                <a:srgbClr val="00B050"/>
              </a:solidFill>
              <a:latin typeface="Liberation Mono"/>
              <a:ea typeface="Times New Roman" panose="02020603050405020304" pitchFamily="18" charset="0"/>
              <a:cs typeface="Arial" panose="020B0604020202020204" pitchFamily="34" charset="0"/>
            </a:endParaRP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790686506"/>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True;</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1;</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True;</a:t>
            </a:r>
          </a:p>
        </p:txBody>
      </p:sp>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False;</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0;</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False;</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68960"/>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4620343"/>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1;</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True;</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0;</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False;</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OR</a:t>
            </a:r>
            <a:r>
              <a:rPr lang="en-US" dirty="0">
                <a:latin typeface="Liberation Mono"/>
                <a:cs typeface="Arial" panose="020B0604020202020204" pitchFamily="34" charset="0"/>
              </a:rPr>
              <a:t> 0;</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OR</a:t>
            </a:r>
            <a:r>
              <a:rPr lang="en-US" dirty="0">
                <a:latin typeface="Liberation Mono"/>
                <a:cs typeface="Arial" panose="020B0604020202020204" pitchFamily="34" charset="0"/>
              </a:rPr>
              <a:t> 1;</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OR</a:t>
            </a:r>
            <a:r>
              <a:rPr lang="en-US" dirty="0">
                <a:latin typeface="Liberation Mono"/>
                <a:cs typeface="Arial" panose="020B0604020202020204" pitchFamily="34" charset="0"/>
              </a:rPr>
              <a:t> 1 =</a:t>
            </a:r>
            <a:r>
              <a:rPr lang="en-US" dirty="0">
                <a:solidFill>
                  <a:schemeClr val="accent5">
                    <a:lumMod val="75000"/>
                  </a:schemeClr>
                </a:solidFill>
                <a:latin typeface="Liberation Mono"/>
                <a:cs typeface="Arial" panose="020B0604020202020204" pitchFamily="34" charset="0"/>
              </a:rPr>
              <a:t> </a:t>
            </a:r>
            <a:r>
              <a:rPr lang="en-US" dirty="0">
                <a:latin typeface="Liberation Mono"/>
                <a:cs typeface="Arial" panose="020B0604020202020204" pitchFamily="34" charset="0"/>
              </a:rPr>
              <a:t>1;</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8" name="Rectangle 7">
            <a:extLst>
              <a:ext uri="{FF2B5EF4-FFF2-40B4-BE49-F238E27FC236}">
                <a16:creationId xmlns:a16="http://schemas.microsoft.com/office/drawing/2014/main" id="{BBE6ECAD-0A11-4B6C-996A-63FE0663B44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9" name="Rectangle 8">
            <a:extLst>
              <a:ext uri="{FF2B5EF4-FFF2-40B4-BE49-F238E27FC236}">
                <a16:creationId xmlns:a16="http://schemas.microsoft.com/office/drawing/2014/main" id="{B63285CB-ED3B-4052-8414-0786FAEF4CA6}"/>
              </a:ext>
            </a:extLst>
          </p:cNvPr>
          <p:cNvSpPr/>
          <p:nvPr/>
        </p:nvSpPr>
        <p:spPr>
          <a:xfrm>
            <a:off x="407368" y="1191577"/>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'smith' </a:t>
            </a:r>
            <a:r>
              <a:rPr lang="en-IN" dirty="0">
                <a:solidFill>
                  <a:srgbClr val="0077AA"/>
                </a:solidFill>
                <a:latin typeface="Liberation Mono"/>
                <a:cs typeface="Times New Roman" panose="02020603050405020304" pitchFamily="18" charset="0"/>
              </a:rPr>
              <a:t>OR</a:t>
            </a:r>
            <a:r>
              <a:rPr lang="en-IN" dirty="0">
                <a:latin typeface="Liberation Mono"/>
              </a:rPr>
              <a:t> True;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'smith' </a:t>
            </a:r>
            <a:r>
              <a:rPr lang="en-IN" dirty="0">
                <a:solidFill>
                  <a:srgbClr val="0077AA"/>
                </a:solidFill>
                <a:latin typeface="Liberation Mono"/>
                <a:cs typeface="Times New Roman" panose="02020603050405020304" pitchFamily="18" charset="0"/>
              </a:rPr>
              <a:t>AND</a:t>
            </a:r>
            <a:r>
              <a:rPr lang="en-IN" dirty="0">
                <a:latin typeface="Liberation Mono"/>
              </a:rPr>
              <a:t> True;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rgbClr val="0077AA"/>
                </a:solidFill>
                <a:latin typeface="Liberation Mono"/>
                <a:cs typeface="Times New Roman" panose="02020603050405020304" pitchFamily="18" charset="0"/>
              </a:rPr>
              <a:t>IN</a:t>
            </a:r>
            <a:r>
              <a:rPr lang="en-IN" dirty="0">
                <a:latin typeface="Liberation Mono"/>
              </a:rPr>
              <a:t>('smith', True);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'smith' </a:t>
            </a:r>
            <a:r>
              <a:rPr lang="en-IN" dirty="0">
                <a:solidFill>
                  <a:srgbClr val="0077AA"/>
                </a:solidFill>
                <a:latin typeface="Liberation Mono"/>
                <a:cs typeface="Times New Roman" panose="02020603050405020304" pitchFamily="18" charset="0"/>
              </a:rPr>
              <a:t>OR</a:t>
            </a:r>
            <a:r>
              <a:rPr lang="en-IN" dirty="0">
                <a:latin typeface="Liberation Mono"/>
              </a:rPr>
              <a:t> False;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'smith' </a:t>
            </a:r>
            <a:r>
              <a:rPr lang="en-IN" dirty="0">
                <a:solidFill>
                  <a:srgbClr val="0077AA"/>
                </a:solidFill>
                <a:latin typeface="Liberation Mono"/>
                <a:cs typeface="Times New Roman" panose="02020603050405020304" pitchFamily="18" charset="0"/>
              </a:rPr>
              <a:t>AND</a:t>
            </a:r>
            <a:r>
              <a:rPr lang="en-IN" dirty="0">
                <a:latin typeface="Liberation Mono"/>
              </a:rPr>
              <a:t> False;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rgbClr val="0077AA"/>
                </a:solidFill>
                <a:latin typeface="Liberation Mono"/>
                <a:cs typeface="Times New Roman" panose="02020603050405020304" pitchFamily="18" charset="0"/>
              </a:rPr>
              <a:t>IN</a:t>
            </a:r>
            <a:r>
              <a:rPr lang="en-IN" dirty="0">
                <a:latin typeface="Liberation Mono"/>
              </a:rPr>
              <a:t>('smith', False);</a:t>
            </a:r>
          </a:p>
        </p:txBody>
      </p:sp>
    </p:spTree>
    <p:extLst>
      <p:ext uri="{BB962C8B-B14F-4D97-AF65-F5344CB8AC3E}">
        <p14:creationId xmlns:p14="http://schemas.microsoft.com/office/powerpoint/2010/main" val="3232024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 grpId="0"/>
    </p:bldLst>
  </p:timing>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528392"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VT</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NH</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ME</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MA</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CT</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RI</a:t>
            </a:r>
            <a:r>
              <a:rPr lang="en-IN" dirty="0">
                <a:latin typeface="Liberation Mono"/>
                <a:ea typeface="Times New Roman" panose="02020603050405020304" pitchFamily="18" charset="0"/>
              </a:rPr>
              <a:t>'</a:t>
            </a:r>
            <a:endParaRPr lang="en-US" dirty="0">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882030" y="5258524"/>
            <a:ext cx="6888088" cy="104644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US" dirty="0">
                <a:latin typeface="Liberation Mono"/>
              </a:rPr>
              <a:t>VT</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NH</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ME</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MA</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CT</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RI</a:t>
            </a:r>
            <a:r>
              <a:rPr lang="en-IN" dirty="0">
                <a:latin typeface="Liberation Mono"/>
                <a:ea typeface="Times New Roman" panose="02020603050405020304" pitchFamily="18" charset="0"/>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a:p>
            <a:pPr marL="285750" indent="-285750">
              <a:buFont typeface="Arial" panose="020B0604020202020204" pitchFamily="34" charset="0"/>
              <a:buChar char="•"/>
            </a:pP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3251682" y="5292278"/>
            <a:ext cx="1368156"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296144"/>
                <a:chOff x="31591" y="1556792"/>
                <a:chExt cx="7568021" cy="1296144"/>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9977" y="1556792"/>
                  <a:ext cx="2736304" cy="1296144"/>
                  <a:chOff x="669977" y="1556792"/>
                  <a:chExt cx="2736304" cy="1296144"/>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1251021" y="1620089"/>
                    <a:ext cx="1471184" cy="584775"/>
                  </a:xfrm>
                  <a:prstGeom prst="rect">
                    <a:avLst/>
                  </a:prstGeom>
                  <a:noFill/>
                </p:spPr>
                <p:txBody>
                  <a:bodyPr wrap="square">
                    <a:spAutoFit/>
                  </a:bodyPr>
                  <a:lstStyle/>
                  <a:p>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741029" y="2152221"/>
                    <a:ext cx="2665251" cy="400110"/>
                  </a:xfrm>
                  <a:prstGeom prst="rect">
                    <a:avLst/>
                  </a:prstGeom>
                  <a:noFill/>
                </p:spPr>
                <p:txBody>
                  <a:bodyPr wrap="square">
                    <a:spAutoFit/>
                  </a:bodyPr>
                  <a:lstStyle/>
                  <a:p>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latin typeface="Liberation Mono"/>
                        <a:ea typeface="Times New Roman" panose="02020603050405020304" pitchFamily="18" charset="0"/>
                      </a:rPr>
                      <a:t>'</a:t>
                    </a:r>
                    <a:r>
                      <a:rPr lang="en-US" sz="2000" dirty="0">
                        <a:latin typeface="Liberation Mono"/>
                      </a:rPr>
                      <a:t>VT</a:t>
                    </a:r>
                    <a:r>
                      <a:rPr lang="en-IN" sz="2000" dirty="0">
                        <a:latin typeface="Liberation Mono"/>
                        <a:ea typeface="Times New Roman" panose="02020603050405020304" pitchFamily="18" charset="0"/>
                      </a:rPr>
                      <a:t>'</a:t>
                    </a:r>
                    <a:r>
                      <a:rPr lang="en-US" sz="2000" dirty="0">
                        <a:latin typeface="Liberation Mono"/>
                      </a:rPr>
                      <a:t>, </a:t>
                    </a:r>
                    <a:r>
                      <a:rPr lang="en-IN" sz="2000" dirty="0">
                        <a:latin typeface="Liberation Mono"/>
                        <a:ea typeface="Times New Roman" panose="02020603050405020304" pitchFamily="18" charset="0"/>
                      </a:rPr>
                      <a:t>'</a:t>
                    </a:r>
                    <a:r>
                      <a:rPr lang="en-US" sz="2000" dirty="0">
                        <a:latin typeface="Liberation Mono"/>
                      </a:rPr>
                      <a:t>NH</a:t>
                    </a:r>
                    <a:r>
                      <a:rPr lang="en-IN" sz="2000" dirty="0">
                        <a:latin typeface="Liberation Mono"/>
                        <a:ea typeface="Times New Roman" panose="02020603050405020304" pitchFamily="18" charset="0"/>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7036455"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DD627992-2291-41C5-B3D6-4CF5BA93969D}"/>
              </a:ext>
            </a:extLst>
          </p:cNvPr>
          <p:cNvSpPr txBox="1"/>
          <p:nvPr/>
        </p:nvSpPr>
        <p:spPr>
          <a:xfrm>
            <a:off x="911424" y="1255986"/>
            <a:ext cx="1075931" cy="400110"/>
          </a:xfrm>
          <a:prstGeom prst="rect">
            <a:avLst/>
          </a:prstGeom>
          <a:noFill/>
        </p:spPr>
        <p:txBody>
          <a:bodyPr wrap="square">
            <a:spAutoFit/>
          </a:bodyPr>
          <a:lstStyle/>
          <a:p>
            <a:pPr algn="ctr"/>
            <a:r>
              <a:rPr lang="en-US" sz="2000" dirty="0">
                <a:latin typeface="Liberation Mono"/>
              </a:rPr>
              <a:t>ad</a:t>
            </a:r>
            <a:r>
              <a:rPr lang="en-IN" sz="2000" dirty="0">
                <a:latin typeface="Liberation Mono"/>
              </a:rPr>
              <a:t>dress</a:t>
            </a:r>
            <a:endParaRPr lang="en-IN" sz="2000" dirty="0"/>
          </a:p>
        </p:txBody>
      </p:sp>
    </p:spTree>
    <p:extLst>
      <p:ext uri="{BB962C8B-B14F-4D97-AF65-F5344CB8AC3E}">
        <p14:creationId xmlns:p14="http://schemas.microsoft.com/office/powerpoint/2010/main" val="3829025191"/>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v1, v2, v3, ...)</a:t>
            </a:r>
          </a:p>
          <a:p>
            <a:r>
              <a:rPr lang="en-US" sz="2000" dirty="0">
                <a:solidFill>
                  <a:srgbClr val="0077AA"/>
                </a:solidFill>
                <a:latin typeface="Liberation Mono"/>
                <a:cs typeface="Arial" panose="020B0604020202020204" pitchFamily="34" charset="0"/>
              </a:rPr>
              <a:t>column | expression IN (subquery)</a:t>
            </a:r>
          </a:p>
        </p:txBody>
      </p:sp>
      <p:sp>
        <p:nvSpPr>
          <p:cNvPr id="3" name="Rectangle 2"/>
          <p:cNvSpPr/>
          <p:nvPr/>
        </p:nvSpPr>
        <p:spPr>
          <a:xfrm>
            <a:off x="335360" y="1598503"/>
            <a:ext cx="11305256" cy="2118529"/>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OR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NOT IN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rgbClr val="0077AA"/>
                </a:solidFill>
                <a:latin typeface="Liberation Mono"/>
                <a:cs typeface="Arial" panose="020B0604020202020204" pitchFamily="34" charset="0"/>
              </a:rPr>
              <a:t>IN</a:t>
            </a:r>
            <a:r>
              <a:rPr lang="en-IN" dirty="0">
                <a:latin typeface="Liberation Mono"/>
                <a:cs typeface="Arial" panose="020B0604020202020204" pitchFamily="34" charset="0"/>
              </a:rPr>
              <a:t> ('salesman', 'manager');</a:t>
            </a: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488117"/>
            <a:ext cx="8013465" cy="2236191"/>
          </a:xfrm>
          <a:prstGeom prst="rect">
            <a:avLst/>
          </a:prstGeom>
        </p:spPr>
      </p:pic>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1058525514"/>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1749520"/>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50297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2359897"/>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False</a:t>
            </a:r>
            <a:r>
              <a:rPr lang="en-IN" dirty="0"/>
              <a:t> IN </a:t>
            </a:r>
            <a:r>
              <a:rPr lang="en-IN" dirty="0">
                <a:solidFill>
                  <a:schemeClr val="bg1">
                    <a:lumMod val="65000"/>
                  </a:schemeClr>
                </a:solidFill>
              </a:rPr>
              <a:t>(</a:t>
            </a:r>
            <a:r>
              <a:rPr lang="en-IN" dirty="0">
                <a:solidFill>
                  <a:schemeClr val="tx1"/>
                </a:solidFill>
              </a:rPr>
              <a:t>10, 20, 0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True</a:t>
            </a:r>
            <a:r>
              <a:rPr lang="en-IN" dirty="0"/>
              <a:t> IN </a:t>
            </a:r>
            <a:r>
              <a:rPr lang="en-IN" dirty="0">
                <a:solidFill>
                  <a:schemeClr val="bg1">
                    <a:lumMod val="65000"/>
                  </a:schemeClr>
                </a:solidFill>
              </a:rPr>
              <a:t>(</a:t>
            </a:r>
            <a:r>
              <a:rPr lang="en-IN" dirty="0">
                <a:solidFill>
                  <a:schemeClr val="tx1"/>
                </a:solidFill>
              </a:rPr>
              <a:t>10, 20, 1</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10</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a:t>
            </a:r>
            <a:r>
              <a:rPr lang="en-IN" dirty="0"/>
              <a:t> IN </a:t>
            </a:r>
            <a:r>
              <a:rPr lang="en-IN" dirty="0">
                <a:solidFill>
                  <a:schemeClr val="bg1">
                    <a:lumMod val="65000"/>
                  </a:schemeClr>
                </a:solidFill>
              </a:rPr>
              <a:t>(</a:t>
            </a:r>
            <a:r>
              <a:rPr lang="en-IN" dirty="0">
                <a:solidFill>
                  <a:schemeClr val="tx1"/>
                </a:solidFill>
              </a:rPr>
              <a:t>10, 20, True, False</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t>OR</a:t>
            </a:r>
            <a:r>
              <a:rPr lang="en-IN" dirty="0">
                <a:solidFill>
                  <a:schemeClr val="tx1"/>
                </a:solidFill>
              </a:rPr>
              <a:t> True;</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a:t>
            </a:r>
            <a:r>
              <a:rPr lang="en-IN" dirty="0">
                <a:solidFill>
                  <a:schemeClr val="tx1"/>
                </a:solidFill>
              </a:rPr>
              <a:t>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t>AND</a:t>
            </a:r>
            <a:r>
              <a:rPr lang="en-IN" dirty="0">
                <a:solidFill>
                  <a:schemeClr val="tx1"/>
                </a:solidFill>
              </a:rPr>
              <a:t> True;</a:t>
            </a:r>
          </a:p>
        </p:txBody>
      </p:sp>
    </p:spTree>
    <p:extLst>
      <p:ext uri="{BB962C8B-B14F-4D97-AF65-F5344CB8AC3E}">
        <p14:creationId xmlns:p14="http://schemas.microsoft.com/office/powerpoint/2010/main" val="4122111172"/>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423911"/>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1251021" y="1620089"/>
                      <a:ext cx="1471184" cy="584775"/>
                    </a:xfrm>
                    <a:prstGeom prst="rect">
                      <a:avLst/>
                    </a:prstGeom>
                    <a:noFill/>
                  </p:spPr>
                  <p:txBody>
                    <a:bodyPr wrap="square">
                      <a:spAutoFit/>
                    </a:bodyPr>
                    <a:lstStyle/>
                    <a:p>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962609" y="2178840"/>
                      <a:ext cx="2072729" cy="707886"/>
                    </a:xfrm>
                    <a:prstGeom prst="rect">
                      <a:avLst/>
                    </a:prstGeom>
                    <a:noFill/>
                  </p:spPr>
                  <p:txBody>
                    <a:bodyPr wrap="square">
                      <a:spAutoFit/>
                    </a:bodyPr>
                    <a:lstStyle/>
                    <a:p>
                      <a:pPr algn="ctr"/>
                      <a:r>
                        <a:rPr lang="en-IN" sz="2000" dirty="0">
                          <a:latin typeface="Liberation Mono"/>
                          <a:cs typeface="Arial" panose="020B0604020202020204" pitchFamily="34" charset="0"/>
                        </a:rPr>
                        <a:t>sal BETWEEN 1000 AND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7036455"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1064171" y="1266732"/>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0914314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2933327"/>
            <a:ext cx="11593288" cy="304436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rPr>
              <a:t>Values are atomic.</a:t>
            </a:r>
          </a:p>
          <a:p>
            <a:pPr marL="285750" indent="-285750">
              <a:buFont typeface="Arial" panose="020B0604020202020204" pitchFamily="34" charset="0"/>
              <a:buChar char="•"/>
            </a:pPr>
            <a:r>
              <a:rPr lang="en-IN" dirty="0">
                <a:solidFill>
                  <a:schemeClr val="tx2">
                    <a:lumMod val="50000"/>
                  </a:schemeClr>
                </a:solidFill>
              </a:rPr>
              <a:t>Column values are of the same kind. (</a:t>
            </a:r>
            <a:r>
              <a:rPr lang="en-IN" b="1" i="1" u="sng" dirty="0">
                <a:solidFill>
                  <a:srgbClr val="006C86"/>
                </a:solidFill>
              </a:rPr>
              <a:t>Attribute Domain</a:t>
            </a:r>
            <a:r>
              <a:rPr lang="en-IN" b="1" dirty="0">
                <a:solidFill>
                  <a:srgbClr val="006C86"/>
                </a:solidFill>
              </a:rPr>
              <a:t>: </a:t>
            </a:r>
            <a:r>
              <a:rPr lang="en-US" dirty="0">
                <a:solidFill>
                  <a:srgbClr val="006C86"/>
                </a:solidFill>
              </a:rPr>
              <a:t>Every attribute has some pre-defined datatypes, known as attribute domain.</a:t>
            </a:r>
            <a:r>
              <a:rPr lang="en-IN" b="1" dirty="0">
                <a:solidFill>
                  <a:srgbClr val="006C86"/>
                </a:solidFill>
              </a:rPr>
              <a:t> </a:t>
            </a:r>
            <a:r>
              <a:rPr lang="en-IN" dirty="0">
                <a:solidFill>
                  <a:schemeClr val="tx2">
                    <a:lumMod val="50000"/>
                  </a:schemeClr>
                </a:solidFill>
              </a:rPr>
              <a:t>)</a:t>
            </a:r>
          </a:p>
          <a:p>
            <a:pPr marL="285750" indent="-285750">
              <a:lnSpc>
                <a:spcPct val="150000"/>
              </a:lnSpc>
              <a:buFont typeface="Arial" panose="020B0604020202020204" pitchFamily="34" charset="0"/>
              <a:buChar char="•"/>
            </a:pPr>
            <a:r>
              <a:rPr lang="en-IN" dirty="0">
                <a:solidFill>
                  <a:schemeClr val="tx2">
                    <a:lumMod val="50000"/>
                  </a:schemeClr>
                </a:solidFill>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rPr>
              <a:t>Each 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4" name="Table 3"/>
          <p:cNvGraphicFramePr>
            <a:graphicFrameLocks noGrp="1"/>
          </p:cNvGraphicFramePr>
          <p:nvPr>
            <p:extLst>
              <p:ext uri="{D42A27DB-BD31-4B8C-83A1-F6EECF244321}">
                <p14:modId xmlns:p14="http://schemas.microsoft.com/office/powerpoint/2010/main" val="3486053120"/>
              </p:ext>
            </p:extLst>
          </p:nvPr>
        </p:nvGraphicFramePr>
        <p:xfrm>
          <a:off x="191344" y="800178"/>
          <a:ext cx="4845074" cy="1887294"/>
        </p:xfrm>
        <a:graphic>
          <a:graphicData uri="http://schemas.openxmlformats.org/drawingml/2006/table">
            <a:tbl>
              <a:tblPr firstRow="1" bandRow="1">
                <a:tableStyleId>{5940675A-B579-460E-94D1-54222C63F5DA}</a:tableStyleId>
              </a:tblPr>
              <a:tblGrid>
                <a:gridCol w="1557345">
                  <a:extLst>
                    <a:ext uri="{9D8B030D-6E8A-4147-A177-3AD203B41FA5}">
                      <a16:colId xmlns:a16="http://schemas.microsoft.com/office/drawing/2014/main" val="20000"/>
                    </a:ext>
                  </a:extLst>
                </a:gridCol>
                <a:gridCol w="3287729">
                  <a:extLst>
                    <a:ext uri="{9D8B030D-6E8A-4147-A177-3AD203B41FA5}">
                      <a16:colId xmlns:a16="http://schemas.microsoft.com/office/drawing/2014/main" val="20001"/>
                    </a:ext>
                  </a:extLst>
                </a:gridCol>
              </a:tblGrid>
              <a:tr h="403934">
                <a:tc>
                  <a:txBody>
                    <a:bodyPr/>
                    <a:lstStyle/>
                    <a:p>
                      <a:pPr algn="ctr"/>
                      <a:r>
                        <a:rPr lang="en-IN" dirty="0"/>
                        <a:t>ID</a:t>
                      </a:r>
                    </a:p>
                  </a:txBody>
                  <a:tcPr>
                    <a:solidFill>
                      <a:srgbClr val="FFFF00"/>
                    </a:solidFill>
                  </a:tcPr>
                </a:tc>
                <a:tc>
                  <a:txBody>
                    <a:bodyPr/>
                    <a:lstStyle/>
                    <a:p>
                      <a:pPr algn="ctr"/>
                      <a:r>
                        <a:rPr lang="en-IN" dirty="0"/>
                        <a:t>firstName</a:t>
                      </a:r>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Saleel Bagde</a:t>
                      </a:r>
                    </a:p>
                  </a:txBody>
                  <a:tcPr/>
                </a:tc>
                <a:extLst>
                  <a:ext uri="{0D108BD9-81ED-4DB2-BD59-A6C34878D82A}">
                    <a16:rowId xmlns:a16="http://schemas.microsoft.com/office/drawing/2014/main" val="10001"/>
                  </a:ext>
                </a:extLst>
              </a:tr>
              <a:tr h="370840">
                <a:tc>
                  <a:txBody>
                    <a:bodyPr/>
                    <a:lstStyle/>
                    <a:p>
                      <a:pPr algn="ctr"/>
                      <a:r>
                        <a:rPr lang="en-IN" dirty="0"/>
                        <a:t>2</a:t>
                      </a:r>
                    </a:p>
                  </a:txBody>
                  <a:tcPr/>
                </a:tc>
                <a:tc>
                  <a:txBody>
                    <a:bodyPr/>
                    <a:lstStyle/>
                    <a:p>
                      <a:r>
                        <a:rPr lang="en-IN" dirty="0"/>
                        <a:t>Sharmin</a:t>
                      </a:r>
                    </a:p>
                  </a:txBody>
                  <a:tcPr/>
                </a:tc>
                <a:extLst>
                  <a:ext uri="{0D108BD9-81ED-4DB2-BD59-A6C34878D82A}">
                    <a16:rowId xmlns:a16="http://schemas.microsoft.com/office/drawing/2014/main" val="10002"/>
                  </a:ext>
                </a:extLst>
              </a:tr>
              <a:tr h="370840">
                <a:tc>
                  <a:txBody>
                    <a:bodyPr/>
                    <a:lstStyle/>
                    <a:p>
                      <a:pPr algn="ctr"/>
                      <a:r>
                        <a:rPr lang="en-IN" dirty="0"/>
                        <a:t>3</a:t>
                      </a:r>
                    </a:p>
                  </a:txBody>
                  <a:tcPr/>
                </a:tc>
                <a:tc>
                  <a:txBody>
                    <a:bodyPr/>
                    <a:lstStyle/>
                    <a:p>
                      <a:r>
                        <a:rPr lang="en-IN" dirty="0"/>
                        <a:t>Vrushali</a:t>
                      </a:r>
                    </a:p>
                  </a:txBody>
                  <a:tcPr/>
                </a:tc>
                <a:extLst>
                  <a:ext uri="{0D108BD9-81ED-4DB2-BD59-A6C34878D82A}">
                    <a16:rowId xmlns:a16="http://schemas.microsoft.com/office/drawing/2014/main" val="10003"/>
                  </a:ext>
                </a:extLst>
              </a:tr>
              <a:tr h="370840">
                <a:tc>
                  <a:txBody>
                    <a:bodyPr/>
                    <a:lstStyle/>
                    <a:p>
                      <a:pPr algn="ctr"/>
                      <a:r>
                        <a:rPr lang="en-IN" dirty="0"/>
                        <a:t>4</a:t>
                      </a:r>
                    </a:p>
                  </a:txBody>
                  <a:tcPr/>
                </a:tc>
                <a:tc>
                  <a:txBody>
                    <a:bodyPr/>
                    <a:lstStyle/>
                    <a:p>
                      <a:r>
                        <a:rPr lang="en-IN" dirty="0"/>
                        <a:t>Ruhan</a:t>
                      </a:r>
                    </a:p>
                  </a:txBody>
                  <a:tcPr/>
                </a:tc>
                <a:extLst>
                  <a:ext uri="{0D108BD9-81ED-4DB2-BD59-A6C34878D82A}">
                    <a16:rowId xmlns:a16="http://schemas.microsoft.com/office/drawing/2014/main" val="10004"/>
                  </a:ext>
                </a:extLst>
              </a:tr>
            </a:tbl>
          </a:graphicData>
        </a:graphic>
      </p:graphicFrame>
      <p:sp>
        <p:nvSpPr>
          <p:cNvPr id="7" name="TextBox 6">
            <a:extLst>
              <a:ext uri="{FF2B5EF4-FFF2-40B4-BE49-F238E27FC236}">
                <a16:creationId xmlns:a16="http://schemas.microsoft.com/office/drawing/2014/main" id="{17A98C40-890D-42D3-AED7-64811ED6D3F7}"/>
              </a:ext>
            </a:extLst>
          </p:cNvPr>
          <p:cNvSpPr txBox="1"/>
          <p:nvPr/>
        </p:nvSpPr>
        <p:spPr>
          <a:xfrm>
            <a:off x="6744072" y="800178"/>
            <a:ext cx="5040560" cy="646331"/>
          </a:xfrm>
          <a:prstGeom prst="rect">
            <a:avLst/>
          </a:prstGeom>
          <a:noFill/>
        </p:spPr>
        <p:txBody>
          <a:bodyPr wrap="square">
            <a:spAutoFit/>
          </a:bodyPr>
          <a:lstStyle/>
          <a:p>
            <a:r>
              <a:rPr lang="en-US" b="1" i="0" dirty="0">
                <a:solidFill>
                  <a:srgbClr val="5F6368"/>
                </a:solidFill>
                <a:effectLst/>
                <a:latin typeface="arial" panose="020B0604020202020204" pitchFamily="34" charset="0"/>
              </a:rPr>
              <a:t>Domain</a:t>
            </a:r>
            <a:r>
              <a:rPr lang="en-US" b="0" i="0" dirty="0">
                <a:solidFill>
                  <a:srgbClr val="4D5156"/>
                </a:solidFill>
                <a:effectLst/>
                <a:latin typeface="arial" panose="020B0604020202020204" pitchFamily="34" charset="0"/>
              </a:rPr>
              <a:t> refers to all the valid values which a column may contain. </a:t>
            </a:r>
            <a:endParaRPr lang="en-IN" dirty="0"/>
          </a:p>
        </p:txBody>
      </p:sp>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start_expression AND 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6004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and </a:t>
              </a:r>
              <a:r>
                <a:rPr lang="en-IN" sz="2400"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098343511"/>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and 3000;</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423911"/>
            <a:ext cx="10539515" cy="1502780"/>
            <a:chOff x="844498" y="423911"/>
            <a:chExt cx="10539515"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0539515" cy="1502780"/>
              <a:chOff x="695400" y="1745011"/>
              <a:chExt cx="10539515"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8952150" cy="1304978"/>
                <a:chOff x="267703" y="1600839"/>
                <a:chExt cx="8952150"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7568021" cy="1296144"/>
                  <a:chOff x="31591" y="1556792"/>
                  <a:chExt cx="7568021"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2736304" cy="1296144"/>
                    <a:chOff x="669977" y="1556792"/>
                    <a:chExt cx="2736304"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1251021" y="1620089"/>
                      <a:ext cx="1471184" cy="584775"/>
                    </a:xfrm>
                    <a:prstGeom prst="rect">
                      <a:avLst/>
                    </a:prstGeom>
                    <a:noFill/>
                  </p:spPr>
                  <p:txBody>
                    <a:bodyPr wrap="square">
                      <a:spAutoFit/>
                    </a:bodyPr>
                    <a:lstStyle/>
                    <a:p>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962609" y="2166646"/>
                      <a:ext cx="2072729" cy="400110"/>
                    </a:xfrm>
                    <a:prstGeom prst="rect">
                      <a:avLst/>
                    </a:prstGeom>
                    <a:noFill/>
                  </p:spPr>
                  <p:txBody>
                    <a:bodyPr wrap="square">
                      <a:spAutoFit/>
                    </a:bodyPr>
                    <a:lstStyle/>
                    <a:p>
                      <a:pPr algn="ctr"/>
                      <a:r>
                        <a:rPr lang="en-IN" sz="2000" dirty="0">
                          <a:latin typeface="Liberation Mono"/>
                          <a:cs typeface="Arial" panose="020B0604020202020204" pitchFamily="34" charset="0"/>
                        </a:rPr>
                        <a:t>ename LIKE 'a%'</a:t>
                      </a:r>
                      <a:endParaRPr lang="en-IN" sz="2000" dirty="0"/>
                    </a:p>
                  </p:txBody>
                </p:sp>
              </p:grpSp>
              <p:sp>
                <p:nvSpPr>
                  <p:cNvPr id="17" name="Arrow: Right 16">
                    <a:extLst>
                      <a:ext uri="{FF2B5EF4-FFF2-40B4-BE49-F238E27FC236}">
                        <a16:creationId xmlns:a16="http://schemas.microsoft.com/office/drawing/2014/main" id="{889E1C62-BF50-4399-9F0D-36483CA2AC26}"/>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7036455"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1063326" y="1273402"/>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587771697"/>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pattern [ESCAPE escape_character]</a:t>
            </a:r>
          </a:p>
        </p:txBody>
      </p:sp>
    </p:spTree>
    <p:extLst>
      <p:ext uri="{BB962C8B-B14F-4D97-AF65-F5344CB8AC3E}">
        <p14:creationId xmlns:p14="http://schemas.microsoft.com/office/powerpoint/2010/main" val="2271535523"/>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ename </a:t>
            </a:r>
            <a:r>
              <a:rPr lang="en-IN" dirty="0"/>
              <a:t>LIKE</a:t>
            </a:r>
            <a:r>
              <a:rPr lang="en-IN" dirty="0">
                <a:solidFill>
                  <a:schemeClr val="tx1"/>
                </a:solidFill>
              </a:rPr>
              <a:t> 's%';</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'saleel' </a:t>
            </a:r>
            <a:r>
              <a:rPr lang="en-IN" dirty="0"/>
              <a:t>LIKE</a:t>
            </a:r>
            <a:r>
              <a:rPr lang="en-IN" dirty="0">
                <a:solidFill>
                  <a:schemeClr val="tx1"/>
                </a:solidFill>
              </a:rPr>
              <a:t> 's%';</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True </a:t>
            </a:r>
            <a:r>
              <a:rPr lang="en-IN" dirty="0"/>
              <a:t>LIKE</a:t>
            </a:r>
            <a:r>
              <a:rPr lang="en-IN" dirty="0">
                <a:solidFill>
                  <a:schemeClr val="tx1"/>
                </a:solidFill>
              </a:rPr>
              <a:t> '1';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True </a:t>
            </a:r>
            <a:r>
              <a:rPr lang="en-IN" dirty="0"/>
              <a:t>LIKE</a:t>
            </a:r>
            <a:r>
              <a:rPr lang="en-IN" dirty="0">
                <a:solidFill>
                  <a:schemeClr val="tx1"/>
                </a:solidFill>
              </a:rPr>
              <a:t> '1%';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True </a:t>
            </a:r>
            <a:r>
              <a:rPr lang="en-IN" dirty="0"/>
              <a:t>LIKE</a:t>
            </a:r>
            <a:r>
              <a:rPr lang="en-IN" dirty="0">
                <a:solidFill>
                  <a:schemeClr val="tx1"/>
                </a:solidFill>
              </a:rPr>
              <a:t> 001;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True </a:t>
            </a:r>
            <a:r>
              <a:rPr lang="en-IN" dirty="0"/>
              <a:t>LIKE</a:t>
            </a:r>
            <a:r>
              <a:rPr lang="en-IN" dirty="0">
                <a:solidFill>
                  <a:schemeClr val="tx1"/>
                </a:solidFill>
              </a:rPr>
              <a:t> 100;</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tx1"/>
                </a:solidFill>
              </a:rPr>
              <a:t>False </a:t>
            </a:r>
            <a:r>
              <a:rPr lang="en-IN" dirty="0"/>
              <a:t>LIKE</a:t>
            </a:r>
            <a:r>
              <a:rPr lang="en-US" dirty="0">
                <a:solidFill>
                  <a:schemeClr val="tx1"/>
                </a:solidFill>
              </a:rPr>
              <a:t> 100 </a:t>
            </a:r>
            <a:r>
              <a:rPr lang="en-US" dirty="0"/>
              <a:t>OR</a:t>
            </a:r>
            <a:r>
              <a:rPr lang="en-US" dirty="0">
                <a:solidFill>
                  <a:schemeClr val="tx1"/>
                </a:solidFill>
              </a:rPr>
              <a:t> 0;</a:t>
            </a:r>
            <a:endParaRPr lang="en-IN" dirty="0">
              <a:solidFill>
                <a:schemeClr val="tx1"/>
              </a:solidFill>
            </a:endParaRP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tx1"/>
                </a:solidFill>
              </a:rPr>
              <a:t>False </a:t>
            </a:r>
            <a:r>
              <a:rPr lang="en-IN" dirty="0"/>
              <a:t>LIKE</a:t>
            </a:r>
            <a:r>
              <a:rPr lang="en-US" dirty="0">
                <a:solidFill>
                  <a:schemeClr val="tx1"/>
                </a:solidFill>
              </a:rPr>
              <a:t> 0 </a:t>
            </a:r>
            <a:r>
              <a:rPr lang="en-US" dirty="0"/>
              <a:t>AND</a:t>
            </a:r>
            <a:r>
              <a:rPr lang="en-US" dirty="0">
                <a:solidFill>
                  <a:schemeClr val="tx1"/>
                </a:solidFill>
              </a:rPr>
              <a:t> 1;</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9589" y="89806"/>
            <a:ext cx="3599223" cy="242479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not to be given within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3663838"/>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4" name="Rectangle 3"/>
          <p:cNvSpPr/>
          <p:nvPr/>
        </p:nvSpPr>
        <p:spPr>
          <a:xfrm>
            <a:off x="194997" y="589042"/>
            <a:ext cx="11453454" cy="958660"/>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6" name="Rectangle 5"/>
          <p:cNvSpPr/>
          <p:nvPr/>
        </p:nvSpPr>
        <p:spPr>
          <a:xfrm>
            <a:off x="244365" y="2420888"/>
            <a:ext cx="11354717" cy="46487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p:txBody>
      </p:sp>
      <p:sp>
        <p:nvSpPr>
          <p:cNvPr id="7" name="Rectangle 6"/>
          <p:cNvSpPr/>
          <p:nvPr/>
        </p:nvSpPr>
        <p:spPr>
          <a:xfrm>
            <a:off x="239813" y="1700808"/>
            <a:ext cx="9501403" cy="677108"/>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pic>
        <p:nvPicPr>
          <p:cNvPr id="2" name="Picture 1">
            <a:extLst>
              <a:ext uri="{FF2B5EF4-FFF2-40B4-BE49-F238E27FC236}">
                <a16:creationId xmlns:a16="http://schemas.microsoft.com/office/drawing/2014/main" id="{B7459B2F-DFF2-4089-8C12-545E5FF9B039}"/>
              </a:ext>
            </a:extLst>
          </p:cNvPr>
          <p:cNvPicPr>
            <a:picLocks noChangeAspect="1"/>
          </p:cNvPicPr>
          <p:nvPr/>
        </p:nvPicPr>
        <p:blipFill>
          <a:blip r:embed="rId2"/>
          <a:stretch>
            <a:fillRect/>
          </a:stretch>
        </p:blipFill>
        <p:spPr>
          <a:xfrm>
            <a:off x="221898" y="4725144"/>
            <a:ext cx="10445508" cy="2016224"/>
          </a:xfrm>
          <a:prstGeom prst="rect">
            <a:avLst/>
          </a:prstGeom>
        </p:spPr>
      </p:pic>
      <p:grpSp>
        <p:nvGrpSpPr>
          <p:cNvPr id="29" name="Group 28">
            <a:extLst>
              <a:ext uri="{FF2B5EF4-FFF2-40B4-BE49-F238E27FC236}">
                <a16:creationId xmlns:a16="http://schemas.microsoft.com/office/drawing/2014/main" id="{1ACC35D7-40C6-4A53-96A0-52010D8586FB}"/>
              </a:ext>
            </a:extLst>
          </p:cNvPr>
          <p:cNvGrpSpPr/>
          <p:nvPr/>
        </p:nvGrpSpPr>
        <p:grpSpPr>
          <a:xfrm>
            <a:off x="335360" y="2996952"/>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5858562" cy="1296144"/>
                    <a:chOff x="669977" y="1556792"/>
                    <a:chExt cx="5858562"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985246" y="1620089"/>
                      <a:ext cx="1152128" cy="584775"/>
                    </a:xfrm>
                    <a:prstGeom prst="rect">
                      <a:avLst/>
                    </a:prstGeom>
                    <a:noFill/>
                  </p:spPr>
                  <p:txBody>
                    <a:bodyPr wrap="square">
                      <a:spAutoFit/>
                    </a:bodyPr>
                    <a:lstStyle/>
                    <a:p>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585065" y="2115523"/>
                      <a:ext cx="1943474" cy="400110"/>
                    </a:xfrm>
                    <a:prstGeom prst="rect">
                      <a:avLst/>
                    </a:prstGeom>
                    <a:noFill/>
                  </p:spPr>
                  <p:txBody>
                    <a:bodyPr wrap="square">
                      <a:spAutoFit/>
                    </a:bodyPr>
                    <a:lstStyle/>
                    <a:p>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931999"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3487050"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474459" y="4020452"/>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241378008"/>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8BC0BF74-21FD-448E-9969-CD24DEF41A37}"/>
              </a:ext>
            </a:extLst>
          </p:cNvPr>
          <p:cNvSpPr/>
          <p:nvPr/>
        </p:nvSpPr>
        <p:spPr>
          <a:xfrm>
            <a:off x="407368" y="954594"/>
            <a:ext cx="11354717"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rand()</a:t>
            </a:r>
            <a:r>
              <a:rPr lang="en-IN" dirty="0">
                <a:latin typeface="Liberation Mono"/>
                <a:cs typeface="Arial" pitchFamily="34" charset="0"/>
              </a:rPr>
              <a:t>, student.*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1893180538"/>
      </p:ext>
    </p:extLst>
  </p:cSld>
  <p:clrMapOvr>
    <a:masterClrMapping/>
  </p:clrMapOvr>
  <p:transition/>
</p:sld>
</file>

<file path=ppt/slides/slide2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{value | DEFAULT}</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1374729"/>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b="1" i="1" dirty="0">
                <a:solidFill>
                  <a:srgbClr val="DC525C"/>
                </a:solidFill>
                <a:latin typeface="Segoe UI Light" panose="020B0502040204020203" pitchFamily="34" charset="0"/>
                <a:cs typeface="Segoe UI Light" panose="020B0502040204020203" pitchFamily="34" charset="0"/>
              </a:rPr>
              <a:t>SELECT …</a:t>
            </a:r>
            <a:r>
              <a:rPr lang="en-US"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expressions</a:t>
            </a:r>
          </a:p>
        </p:txBody>
      </p:sp>
    </p:spTree>
    <p:extLst>
      <p:ext uri="{BB962C8B-B14F-4D97-AF65-F5344CB8AC3E}">
        <p14:creationId xmlns:p14="http://schemas.microsoft.com/office/powerpoint/2010/main" val="980339252"/>
      </p:ext>
    </p:extLst>
  </p:cSld>
  <p:clrMapOvr>
    <a:masterClrMapping/>
  </p:clrMapOvr>
  <p:transition/>
</p:sld>
</file>

<file path=ppt/slides/slide24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expressions</a:t>
            </a:r>
            <a:endParaRPr lang="en-IN" sz="3200" i="1" dirty="0">
              <a:solidFill>
                <a:srgbClr val="FF9900"/>
              </a:solidFill>
              <a:latin typeface="Arial" pitchFamily="34" charset="0"/>
              <a:cs typeface="Arial" pitchFamily="34" charset="0"/>
            </a:endParaRPr>
          </a:p>
        </p:txBody>
      </p:sp>
      <p:sp>
        <p:nvSpPr>
          <p:cNvPr id="4" name="Rectangle 3"/>
          <p:cNvSpPr/>
          <p:nvPr/>
        </p:nvSpPr>
        <p:spPr>
          <a:xfrm>
            <a:off x="1676400" y="1349514"/>
            <a:ext cx="8839200" cy="400110"/>
          </a:xfrm>
          <a:prstGeom prst="rect">
            <a:avLst/>
          </a:prstGeom>
        </p:spPr>
        <p:txBody>
          <a:bodyPr wrap="square">
            <a:spAutoFit/>
          </a:bodyPr>
          <a:lstStyle/>
          <a:p>
            <a:r>
              <a:rPr lang="en-US" sz="2000" dirty="0">
                <a:solidFill>
                  <a:srgbClr val="0077AA"/>
                </a:solidFill>
                <a:latin typeface="Liberation Mono"/>
              </a:rPr>
              <a:t>SELECT expressions,... FROM </a:t>
            </a:r>
            <a:r>
              <a:rPr lang="en-US" sz="2000" b="1" i="1" dirty="0">
                <a:solidFill>
                  <a:srgbClr val="0077AA"/>
                </a:solidFill>
                <a:latin typeface="Liberation Mono"/>
              </a:rPr>
              <a:t>r</a:t>
            </a:r>
          </a:p>
        </p:txBody>
      </p:sp>
      <p:sp>
        <p:nvSpPr>
          <p:cNvPr id="8" name="Rectangle 7"/>
          <p:cNvSpPr/>
          <p:nvPr/>
        </p:nvSpPr>
        <p:spPr>
          <a:xfrm>
            <a:off x="1676400" y="1771471"/>
            <a:ext cx="8763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 'smith'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a:t>
            </a:r>
          </a:p>
        </p:txBody>
      </p:sp>
    </p:spTree>
    <p:extLst>
      <p:ext uri="{BB962C8B-B14F-4D97-AF65-F5344CB8AC3E}">
        <p14:creationId xmlns:p14="http://schemas.microsoft.com/office/powerpoint/2010/main" val="1070194761"/>
      </p:ext>
    </p:extLst>
  </p:cSld>
  <p:clrMapOvr>
    <a:masterClrMapping/>
  </p:clrMapOvr>
  <p:transition/>
</p:sld>
</file>

<file path=ppt/slides/slide2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484784"/>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cstate="print"/>
          <a:stretch>
            <a:fillRect/>
          </a:stretch>
        </p:blipFill>
        <p:spPr>
          <a:xfrm>
            <a:off x="3219826" y="2251549"/>
            <a:ext cx="5752351" cy="600075"/>
          </a:xfrm>
          <a:prstGeom prst="rect">
            <a:avLst/>
          </a:prstGeom>
        </p:spPr>
      </p:pic>
      <p:grpSp>
        <p:nvGrpSpPr>
          <p:cNvPr id="7" name="Group 6">
            <a:extLst>
              <a:ext uri="{FF2B5EF4-FFF2-40B4-BE49-F238E27FC236}">
                <a16:creationId xmlns:a16="http://schemas.microsoft.com/office/drawing/2014/main" id="{9D05B159-4748-481A-8897-8192F79151CF}"/>
              </a:ext>
            </a:extLst>
          </p:cNvPr>
          <p:cNvGrpSpPr/>
          <p:nvPr/>
        </p:nvGrpSpPr>
        <p:grpSpPr>
          <a:xfrm>
            <a:off x="3858545" y="3068960"/>
            <a:ext cx="8270704" cy="1939693"/>
            <a:chOff x="1710197" y="3911370"/>
            <a:chExt cx="8270704" cy="1939693"/>
          </a:xfrm>
        </p:grpSpPr>
        <p:pic>
          <p:nvPicPr>
            <p:cNvPr id="14" name="Picture 13"/>
            <p:cNvPicPr>
              <a:picLocks noChangeAspect="1"/>
            </p:cNvPicPr>
            <p:nvPr/>
          </p:nvPicPr>
          <p:blipFill>
            <a:blip r:embed="rId3" cstate="print"/>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95703" cy="461665"/>
            </a:xfrm>
            <a:prstGeom prst="rect">
              <a:avLst/>
            </a:prstGeom>
            <a:noFill/>
          </p:spPr>
          <p:txBody>
            <a:bodyPr wrap="none" rtlCol="0">
              <a:spAutoFit/>
            </a:bodyPr>
            <a:lstStyle/>
            <a:p>
              <a:r>
                <a:rPr lang="en-IN" sz="2400" dirty="0">
                  <a:solidFill>
                    <a:srgbClr val="92D050"/>
                  </a:solidFill>
                </a:rPr>
                <a:t># ERROR</a:t>
              </a:r>
            </a:p>
          </p:txBody>
        </p:sp>
      </p:grpSp>
      <p:sp>
        <p:nvSpPr>
          <p:cNvPr id="3" name="Rectangle 2">
            <a:extLst>
              <a:ext uri="{FF2B5EF4-FFF2-40B4-BE49-F238E27FC236}">
                <a16:creationId xmlns:a16="http://schemas.microsoft.com/office/drawing/2014/main" id="{3F57EB4E-974C-4202-A61A-C67230017F3B}"/>
              </a:ext>
            </a:extLst>
          </p:cNvPr>
          <p:cNvSpPr/>
          <p:nvPr/>
        </p:nvSpPr>
        <p:spPr>
          <a:xfrm>
            <a:off x="263352" y="31163"/>
            <a:ext cx="4876800" cy="1056123"/>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IGNORE_SPACE;</a:t>
            </a:r>
          </a:p>
        </p:txBody>
      </p:sp>
      <p:sp>
        <p:nvSpPr>
          <p:cNvPr id="20" name="TextBox 19">
            <a:extLst>
              <a:ext uri="{FF2B5EF4-FFF2-40B4-BE49-F238E27FC236}">
                <a16:creationId xmlns:a16="http://schemas.microsoft.com/office/drawing/2014/main" id="{B1C4E3CE-1004-4F3B-ADFC-F1111920D6BB}"/>
              </a:ext>
            </a:extLst>
          </p:cNvPr>
          <p:cNvSpPr txBox="1"/>
          <p:nvPr/>
        </p:nvSpPr>
        <p:spPr>
          <a:xfrm>
            <a:off x="126469" y="4915034"/>
            <a:ext cx="12065531" cy="163121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 </a:t>
            </a:r>
            <a:r>
              <a:rPr lang="en-US" u="sng" dirty="0">
                <a:solidFill>
                  <a:srgbClr val="0077AA"/>
                </a:solidFill>
                <a:uFill>
                  <a:solidFill>
                    <a:srgbClr val="FF0000"/>
                  </a:solidFill>
                </a:uFill>
                <a:latin typeface="Liberation Mono"/>
                <a:cs typeface="Arial" panose="020B0604020202020204" pitchFamily="34" charset="0"/>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latin typeface="Liberation Mono"/>
              </a:rPr>
              <a:t>;  </a:t>
            </a:r>
            <a:r>
              <a:rPr lang="en-US" sz="2000" dirty="0">
                <a:solidFill>
                  <a:srgbClr val="00B050"/>
                </a:solidFill>
                <a:latin typeface="Liberation Mono"/>
              </a:rPr>
              <a:t>#error</a:t>
            </a:r>
            <a:endParaRPr lang="en-US" dirty="0">
              <a:solidFill>
                <a:srgbClr val="00B050"/>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0077AA"/>
                </a:solidFill>
                <a:uFill>
                  <a:solidFill>
                    <a:srgbClr val="FF0000"/>
                  </a:solidFill>
                </a:uFill>
                <a:latin typeface="Liberation Mono"/>
                <a:cs typeface="Arial" panose="020B0604020202020204" pitchFamily="34" charset="0"/>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uFill>
                  <a:solidFill>
                    <a:srgbClr val="FF0000"/>
                  </a:solidFill>
                </a:uFill>
                <a:latin typeface="Liberation Mono"/>
              </a:rPr>
              <a:t> </a:t>
            </a:r>
            <a:r>
              <a:rPr lang="en-US" dirty="0">
                <a:latin typeface="Liberation Mono"/>
              </a:rPr>
              <a:t>= sal;  </a:t>
            </a:r>
            <a:r>
              <a:rPr lang="en-US" sz="1800" dirty="0">
                <a:solidFill>
                  <a:srgbClr val="00B050"/>
                </a:solidFill>
                <a:latin typeface="Liberation Mono"/>
              </a:rPr>
              <a:t>#</a:t>
            </a:r>
            <a:r>
              <a:rPr lang="en-US" sz="2000" dirty="0">
                <a:solidFill>
                  <a:srgbClr val="00B050"/>
                </a:solidFill>
                <a:latin typeface="Liberation Mono"/>
              </a:rPr>
              <a:t>error</a:t>
            </a:r>
          </a:p>
          <a:p>
            <a:endParaRPr lang="en-US" sz="800" dirty="0"/>
          </a:p>
          <a:p>
            <a:endParaRPr lang="en-US" sz="800" dirty="0"/>
          </a:p>
          <a:p>
            <a:r>
              <a:rPr lang="en-US" dirty="0">
                <a:latin typeface="Palatino Linotype" panose="02040502050505030304" pitchFamily="18" charset="0"/>
              </a:rPr>
              <a:t>None of the above two queries get executed successfully. The reason is that a condition in a WHERE clause cannot contain any aggregate function (or group function) without a subquery! </a:t>
            </a:r>
            <a:endParaRPr lang="en-IN" dirty="0">
              <a:latin typeface="Palatino Linotype" panose="02040502050505030304" pitchFamily="18" charset="0"/>
            </a:endParaRPr>
          </a:p>
        </p:txBody>
      </p:sp>
    </p:spTree>
    <p:extLst>
      <p:ext uri="{BB962C8B-B14F-4D97-AF65-F5344CB8AC3E}">
        <p14:creationId xmlns:p14="http://schemas.microsoft.com/office/powerpoint/2010/main" val="2014507551"/>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406574" y="476672"/>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rPr>
              <a:t>:</a:t>
            </a:r>
          </a:p>
          <a:p>
            <a:endParaRPr lang="en-IN" sz="800" dirty="0">
              <a:latin typeface="Palatino Linotype" panose="02040502050505030304" pitchFamily="18" charset="0"/>
            </a:endParaRPr>
          </a:p>
          <a:p>
            <a:r>
              <a:rPr lang="en-IN" sz="2000" b="1" dirty="0">
                <a:latin typeface="Palatino Linotype" panose="02040502050505030304" pitchFamily="18" charset="0"/>
              </a:rPr>
              <a:t>There are 3 places where aggregate functions can appear in a query.</a:t>
            </a:r>
          </a:p>
          <a:p>
            <a:endParaRPr lang="en-IN" sz="800" dirty="0">
              <a:latin typeface="Palatino Linotype" panose="02040502050505030304" pitchFamily="18" charset="0"/>
            </a:endParaRP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SELECT-LIST</a:t>
            </a:r>
            <a:r>
              <a:rPr lang="en-IN" sz="2200" dirty="0">
                <a:latin typeface="Palatino Linotype" panose="02040502050505030304" pitchFamily="18" charset="0"/>
              </a:rPr>
              <a:t> (the items before the FROM 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ORDER BY</a:t>
            </a:r>
            <a:r>
              <a:rPr lang="en-IN" sz="2200" dirty="0">
                <a:solidFill>
                  <a:schemeClr val="accent4">
                    <a:lumMod val="50000"/>
                  </a:schemeClr>
                </a:solidFill>
                <a:latin typeface="Palatino Linotype" panose="02040502050505030304" pitchFamily="18" charset="0"/>
              </a:rPr>
              <a:t> </a:t>
            </a:r>
            <a:r>
              <a:rPr lang="en-IN" sz="2200" dirty="0">
                <a:latin typeface="Palatino Linotype" panose="02040502050505030304" pitchFamily="18" charset="0"/>
              </a:rPr>
              <a:t>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HAVING</a:t>
            </a:r>
            <a:r>
              <a:rPr lang="en-IN" sz="2200" dirty="0">
                <a:latin typeface="Palatino Linotype" panose="02040502050505030304" pitchFamily="18"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965589"/>
            <a:ext cx="11608540" cy="36933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sz="2000" b="1" i="1" u="sng" dirty="0">
                <a:solidFill>
                  <a:srgbClr val="00B0F0"/>
                </a:solidFill>
                <a:uFill>
                  <a:solidFill>
                    <a:srgbClr val="FF0000"/>
                  </a:solidFill>
                </a:uFill>
                <a:latin typeface="Palatino Linotype" panose="02040502050505030304" pitchFamily="18" charset="0"/>
              </a:rPr>
              <a:t>single</a:t>
            </a:r>
            <a:r>
              <a:rPr lang="en-IN" b="1" dirty="0">
                <a:latin typeface="Palatino Linotype" panose="02040502050505030304" pitchFamily="18" charset="0"/>
                <a:cs typeface="Segoe UI Light" panose="020B0502040204020203" pitchFamily="34" charset="0"/>
              </a:rPr>
              <a:t> </a:t>
            </a:r>
            <a:r>
              <a:rPr lang="en-IN" sz="2000" b="1" i="1" u="sng" dirty="0">
                <a:solidFill>
                  <a:srgbClr val="00B0F0"/>
                </a:solidFill>
                <a:uFill>
                  <a:solidFill>
                    <a:srgbClr val="FF0000"/>
                  </a:solidFill>
                </a:uFill>
                <a:latin typeface="Palatino Linotype" panose="02040502050505030304" pitchFamily="18" charset="0"/>
              </a:rPr>
              <a:t>value</a:t>
            </a:r>
            <a:r>
              <a:rPr lang="en-IN" dirty="0">
                <a:latin typeface="Palatino Linotype" panose="02040502050505030304" pitchFamily="18" charset="0"/>
                <a:cs typeface="Segoe UI Light" panose="020B0502040204020203" pitchFamily="34" charset="0"/>
              </a:rPr>
              <a:t>.</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sz="2000" b="1" i="1" u="sng" dirty="0">
                <a:solidFill>
                  <a:srgbClr val="00B0F0"/>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sz="2000" b="1" i="1" u="sng" dirty="0">
                <a:solidFill>
                  <a:srgbClr val="00B0F0"/>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a:t>
            </a:r>
          </a:p>
          <a:p>
            <a:pPr marL="285750" indent="-285750">
              <a:buFont typeface="Arial" panose="020B0604020202020204" pitchFamily="34" charset="0"/>
              <a:buChar char="•"/>
            </a:pPr>
            <a:r>
              <a:rPr lang="en-IN" sz="2000" b="1" i="1" dirty="0">
                <a:solidFill>
                  <a:srgbClr val="00B0F0"/>
                </a:solidFill>
                <a:uFill>
                  <a:solidFill>
                    <a:srgbClr val="FF0000"/>
                  </a:solidFill>
                </a:uFill>
                <a:latin typeface="Palatino Linotype" panose="02040502050505030304" pitchFamily="18" charset="0"/>
              </a:rPr>
              <a:t>Nesting</a:t>
            </a:r>
            <a:r>
              <a:rPr lang="en-IN" dirty="0">
                <a:solidFill>
                  <a:srgbClr val="242729"/>
                </a:solidFill>
                <a:latin typeface="Palatino Linotype" panose="02040502050505030304" pitchFamily="18" charset="0"/>
                <a:cs typeface="Segoe UI Light" panose="020B0502040204020203" pitchFamily="34" charset="0"/>
              </a:rPr>
              <a:t> of aggregate function is also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Times New Roman" panose="02020603050405020304" pitchFamily="18" charset="0"/>
              </a:rPr>
              <a:t>SELECT</a:t>
            </a:r>
            <a:r>
              <a:rPr lang="en-US" dirty="0">
                <a:latin typeface="Palatino Linotype" panose="02040502050505030304" pitchFamily="18" charset="0"/>
                <a:cs typeface="Arial" panose="020B0604020202020204" pitchFamily="34" charset="0"/>
              </a:rPr>
              <a:t> </a:t>
            </a:r>
            <a:r>
              <a:rPr lang="en-US" u="sng" dirty="0">
                <a:solidFill>
                  <a:srgbClr val="0077AA"/>
                </a:solidFill>
                <a:uFill>
                  <a:solidFill>
                    <a:srgbClr val="FF0000"/>
                  </a:solidFill>
                </a:uFill>
                <a:latin typeface="Palatino Linotype" panose="02040502050505030304" pitchFamily="18" charset="0"/>
                <a:cs typeface="Times New Roman" panose="02020603050405020304" pitchFamily="18" charset="0"/>
              </a:rPr>
              <a:t>MAX</a:t>
            </a:r>
            <a:r>
              <a:rPr lang="en-US"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US" u="sng" dirty="0">
                <a:solidFill>
                  <a:srgbClr val="0077AA"/>
                </a:solidFill>
                <a:uFill>
                  <a:solidFill>
                    <a:srgbClr val="FF0000"/>
                  </a:solidFill>
                </a:uFill>
                <a:latin typeface="Palatino Linotype" panose="02040502050505030304" pitchFamily="18" charset="0"/>
                <a:cs typeface="Times New Roman" panose="02020603050405020304" pitchFamily="18" charset="0"/>
              </a:rPr>
              <a:t>COUNT</a:t>
            </a:r>
            <a:r>
              <a:rPr lang="en-US"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US" u="sng" dirty="0">
                <a:uFill>
                  <a:solidFill>
                    <a:srgbClr val="FF0000"/>
                  </a:solidFill>
                </a:uFill>
                <a:latin typeface="Palatino Linotype" panose="02040502050505030304" pitchFamily="18" charset="0"/>
                <a:cs typeface="Arial" panose="020B0604020202020204" pitchFamily="34" charset="0"/>
              </a:rPr>
              <a:t>job</a:t>
            </a:r>
            <a:r>
              <a:rPr lang="en-US"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(SUM, MIN, MAX, COUNT)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u="sng" dirty="0">
                <a:solidFill>
                  <a:srgbClr val="0077AA"/>
                </a:solidFill>
                <a:uFill>
                  <a:solidFill>
                    <a:srgbClr val="FF0000"/>
                  </a:solidFill>
                </a:uFill>
                <a:latin typeface="Palatino Linotype" panose="02040502050505030304" pitchFamily="18" charset="0"/>
                <a:cs typeface="Times New Roman" panose="02020603050405020304" pitchFamily="18" charset="0"/>
              </a:rPr>
              <a:t>SUM</a:t>
            </a:r>
            <a:r>
              <a:rPr lang="en-IN" u="sng"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u="sng"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Tree>
    <p:extLst>
      <p:ext uri="{BB962C8B-B14F-4D97-AF65-F5344CB8AC3E}">
        <p14:creationId xmlns:p14="http://schemas.microsoft.com/office/powerpoint/2010/main" val="1099243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AVG</a:t>
            </a:r>
            <a:r>
              <a:rPr lang="en-US" dirty="0">
                <a:latin typeface="Liberation Mono"/>
              </a:rPr>
              <a:t>(1)</a:t>
            </a:r>
            <a:r>
              <a:rPr lang="en-IN" dirty="0">
                <a:latin typeface="Liberation Mono"/>
              </a:rPr>
              <a:t> </a:t>
            </a:r>
            <a:r>
              <a:rPr lang="en-US" dirty="0">
                <a:latin typeface="Liberation Mono"/>
              </a:rPr>
              <a:t>"R1";</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AVG</a:t>
            </a:r>
            <a:r>
              <a:rPr lang="en-US" dirty="0">
                <a:latin typeface="Liberation Mono"/>
              </a:rPr>
              <a:t>(null)</a:t>
            </a:r>
            <a:r>
              <a:rPr lang="en-IN" dirty="0">
                <a:latin typeface="Liberation Mono"/>
              </a:rPr>
              <a:t> </a:t>
            </a:r>
            <a:r>
              <a:rPr lang="en-US" dirty="0">
                <a:latin typeface="Liberation Mono"/>
              </a:rPr>
              <a:t>"R1";</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AVG</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AVG</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AVG</a:t>
            </a:r>
            <a:r>
              <a:rPr lang="en-IN" dirty="0">
                <a:latin typeface="Liberation Mono"/>
              </a:rPr>
              <a:t>(1)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AVG</a:t>
            </a:r>
            <a:r>
              <a:rPr lang="en-IN" dirty="0">
                <a:latin typeface="Liberation Mono"/>
              </a:rPr>
              <a:t>(sal)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AVG</a:t>
            </a:r>
            <a:r>
              <a:rPr lang="en-US" dirty="0">
                <a:latin typeface="Liberation Mono"/>
              </a:rPr>
              <a:t>(sal) "Avg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AVG</a:t>
            </a:r>
            <a:r>
              <a:rPr lang="en-US" dirty="0">
                <a:latin typeface="Liberation Mono"/>
              </a:rPr>
              <a:t>(sal) "Avg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SUM([DISTINCT] expr)</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IN" dirty="0">
                <a:latin typeface="Liberation Mono"/>
              </a:rPr>
              <a:t>(1) </a:t>
            </a:r>
            <a:r>
              <a:rPr lang="en-US" dirty="0">
                <a:latin typeface="Liberation Mono"/>
              </a:rPr>
              <a:t>"R1";</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IN" dirty="0">
                <a:latin typeface="Liberation Mono"/>
              </a:rPr>
              <a:t>(null) </a:t>
            </a:r>
            <a:r>
              <a:rPr lang="en-US" dirty="0">
                <a:latin typeface="Liberation Mono"/>
              </a:rPr>
              <a:t>"R1";</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SUM</a:t>
            </a:r>
            <a:r>
              <a:rPr lang="en-US" dirty="0">
                <a:latin typeface="Liberation Mono"/>
              </a:rPr>
              <a:t>(2+2*2)</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SUM</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SUM</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IN" dirty="0">
                <a:latin typeface="Liberation Mono"/>
              </a:rPr>
              <a:t>(1)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IN" dirty="0">
                <a:latin typeface="Liberation Mono"/>
              </a:rPr>
              <a:t>(sal)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SUM</a:t>
            </a:r>
            <a:r>
              <a:rPr lang="en-US" dirty="0">
                <a:latin typeface="Liberation Mono"/>
              </a:rPr>
              <a:t>(sal) "Total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SUM</a:t>
            </a:r>
            <a:r>
              <a:rPr lang="en-US" dirty="0">
                <a:latin typeface="Liberation Mono"/>
              </a:rPr>
              <a:t>(sal) "Total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a:t>
            </a:r>
            <a:r>
              <a:rPr lang="en-IN" dirty="0">
                <a:solidFill>
                  <a:schemeClr val="tx1">
                    <a:lumMod val="85000"/>
                    <a:lumOff val="15000"/>
                  </a:schemeClr>
                </a:solidFill>
                <a:latin typeface="Palatino Linotype" panose="02040502050505030304" pitchFamily="18" charset="0"/>
                <a:cs typeface="Arial" panose="020B0604020202020204" pitchFamily="34" charset="0"/>
              </a:rPr>
              <a:t>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MAX</a:t>
            </a:r>
            <a:r>
              <a:rPr lang="en-IN" dirty="0">
                <a:latin typeface="Liberation Mono"/>
              </a:rPr>
              <a:t>(1) </a:t>
            </a:r>
            <a:r>
              <a:rPr lang="en-US" dirty="0">
                <a:latin typeface="Liberation Mono"/>
              </a:rPr>
              <a:t>"R1";</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MAX</a:t>
            </a:r>
            <a:r>
              <a:rPr lang="en-IN" dirty="0">
                <a:latin typeface="Liberation Mono"/>
              </a:rPr>
              <a:t>(null) </a:t>
            </a:r>
            <a:r>
              <a:rPr lang="en-US" dirty="0">
                <a:latin typeface="Liberation Mono"/>
              </a:rPr>
              <a:t>"R1";</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MAX</a:t>
            </a:r>
            <a:r>
              <a:rPr lang="en-US" dirty="0">
                <a:latin typeface="Liberation Mono"/>
              </a:rPr>
              <a:t>('VIKAS')</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MAX</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MAX</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MAX</a:t>
            </a:r>
            <a:r>
              <a:rPr lang="en-US" dirty="0">
                <a:latin typeface="Liberation Mono"/>
              </a:rPr>
              <a:t>(1)</a:t>
            </a:r>
            <a:r>
              <a:rPr lang="en-IN" dirty="0">
                <a:latin typeface="Liberation Mono"/>
              </a:rPr>
              <a:t> </a:t>
            </a:r>
            <a:r>
              <a:rPr lang="en-US" dirty="0">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MAX</a:t>
            </a:r>
            <a:r>
              <a:rPr lang="en-US" dirty="0">
                <a:latin typeface="Liberation Mono"/>
              </a:rPr>
              <a:t>(sal)</a:t>
            </a:r>
            <a:r>
              <a:rPr lang="en-IN" dirty="0">
                <a:latin typeface="Liberation Mono"/>
              </a:rPr>
              <a:t> </a:t>
            </a:r>
            <a:r>
              <a:rPr lang="en-US" dirty="0">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MAX</a:t>
            </a:r>
            <a:r>
              <a:rPr lang="en-US" dirty="0">
                <a:latin typeface="Liberation Mono"/>
              </a:rPr>
              <a:t>(sal) "Maximum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MAX</a:t>
            </a:r>
            <a:r>
              <a:rPr lang="en-US" dirty="0">
                <a:latin typeface="Liberation Mono"/>
              </a:rPr>
              <a:t>(sal) "Maximum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MIN</a:t>
            </a:r>
            <a:r>
              <a:rPr lang="en-IN" dirty="0">
                <a:latin typeface="Liberation Mono"/>
              </a:rPr>
              <a:t>(1) </a:t>
            </a:r>
            <a:r>
              <a:rPr lang="en-US" dirty="0">
                <a:latin typeface="Liberation Mono"/>
              </a:rPr>
              <a:t>"R1";</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MIN</a:t>
            </a:r>
            <a:r>
              <a:rPr lang="en-IN" dirty="0">
                <a:latin typeface="Liberation Mono"/>
              </a:rPr>
              <a:t>(null) </a:t>
            </a:r>
            <a:r>
              <a:rPr lang="en-US" dirty="0">
                <a:latin typeface="Liberation Mono"/>
              </a:rPr>
              <a:t>"R1";</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0077AA"/>
                </a:solidFill>
                <a:latin typeface="Liberation Mono"/>
                <a:cs typeface="Arial" panose="020B0604020202020204" pitchFamily="34" charset="0"/>
              </a:rPr>
              <a:t>MIN</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0077AA"/>
                </a:solidFill>
                <a:latin typeface="Liberation Mono"/>
                <a:cs typeface="Arial" panose="020B0604020202020204" pitchFamily="34" charset="0"/>
              </a:rPr>
              <a:t>MIN</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MIN</a:t>
            </a:r>
            <a:r>
              <a:rPr lang="en-US" dirty="0">
                <a:latin typeface="Liberation Mono"/>
              </a:rPr>
              <a:t>(1)</a:t>
            </a:r>
            <a:r>
              <a:rPr lang="en-IN" dirty="0">
                <a:latin typeface="Liberation Mono"/>
              </a:rPr>
              <a:t> </a:t>
            </a:r>
            <a:r>
              <a:rPr lang="en-US" dirty="0">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MIN</a:t>
            </a:r>
            <a:r>
              <a:rPr lang="en-US" dirty="0">
                <a:latin typeface="Liberation Mono"/>
              </a:rPr>
              <a:t>(sal)</a:t>
            </a:r>
            <a:r>
              <a:rPr lang="en-IN" dirty="0">
                <a:latin typeface="Liberation Mono"/>
              </a:rPr>
              <a:t> </a:t>
            </a:r>
            <a:r>
              <a:rPr lang="en-US" dirty="0">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0077AA"/>
                </a:solidFill>
                <a:latin typeface="Liberation Mono"/>
                <a:cs typeface="Arial" panose="020B0604020202020204" pitchFamily="34" charset="0"/>
              </a:rPr>
              <a:t>MIN</a:t>
            </a:r>
            <a:r>
              <a:rPr lang="en-US" dirty="0">
                <a:latin typeface="Liberation Mono"/>
              </a:rPr>
              <a:t>(sal) "Minimum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0077AA"/>
                </a:solidFill>
                <a:latin typeface="Liberation Mono"/>
                <a:cs typeface="Arial" panose="020B0604020202020204" pitchFamily="34" charset="0"/>
              </a:rPr>
              <a:t>MIN</a:t>
            </a:r>
            <a:r>
              <a:rPr lang="en-US" dirty="0">
                <a:latin typeface="Liberation Mono"/>
              </a:rPr>
              <a:t>(sal) "Minimum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547842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 COUNT (*) also considers Nulls and duplicates.</a:t>
            </a:r>
            <a:endParaRPr lang="en-IN" dirty="0">
              <a:latin typeface="Palatino Linotype" panose="02040502050505030304" pitchFamily="18" charset="0"/>
              <a:cs typeface="Arial" panose="020B0604020202020204" pitchFamily="34" charset="0"/>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buFont typeface="Arial" pitchFamily="34" charset="0"/>
              <a:buChar char="•"/>
            </a:pPr>
            <a:r>
              <a:rPr lang="en-IN" dirty="0">
                <a:solidFill>
                  <a:srgbClr val="0077AA"/>
                </a:solidFill>
                <a:latin typeface="Liberation Mono"/>
                <a:cs typeface="Arial" panose="020B0604020202020204" pitchFamily="34" charset="0"/>
              </a:rPr>
              <a:t>SELECT COUNT</a:t>
            </a:r>
            <a:r>
              <a:rPr lang="en-IN" dirty="0">
                <a:latin typeface="Liberation Mono"/>
              </a:rPr>
              <a:t>(*) </a:t>
            </a:r>
            <a:r>
              <a:rPr lang="en-US" dirty="0">
                <a:latin typeface="Liberation Mono"/>
              </a:rPr>
              <a:t>"R1";</a:t>
            </a:r>
            <a:endParaRPr lang="en-IN" dirty="0">
              <a:solidFill>
                <a:srgbClr val="0077AA"/>
              </a:solidFill>
              <a:latin typeface="Liberation Mono"/>
              <a:cs typeface="Arial" panose="020B0604020202020204" pitchFamily="34" charset="0"/>
            </a:endParaRPr>
          </a:p>
          <a:p>
            <a:pPr marL="342900" indent="-342900">
              <a:buFont typeface="Arial" pitchFamily="34" charset="0"/>
              <a:buChar char="•"/>
            </a:pPr>
            <a:r>
              <a:rPr lang="en-IN" dirty="0">
                <a:solidFill>
                  <a:srgbClr val="0077AA"/>
                </a:solidFill>
                <a:latin typeface="Liberation Mono"/>
                <a:cs typeface="Arial" panose="020B0604020202020204" pitchFamily="34" charset="0"/>
              </a:rPr>
              <a:t>SELECT COUNT</a:t>
            </a:r>
            <a:r>
              <a:rPr lang="en-IN" dirty="0">
                <a:latin typeface="Liberation Mono"/>
              </a:rPr>
              <a:t>(null) </a:t>
            </a:r>
            <a:r>
              <a:rPr lang="en-US" dirty="0">
                <a:latin typeface="Liberation Mono"/>
              </a:rPr>
              <a:t>"R1";</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COUNT</a:t>
            </a:r>
            <a:r>
              <a:rPr lang="en-US" dirty="0">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COUNT</a:t>
            </a:r>
            <a:r>
              <a:rPr lang="en-US" dirty="0">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COUNT</a:t>
            </a:r>
            <a:r>
              <a:rPr lang="en-US" dirty="0">
                <a:latin typeface="Liberation Mono"/>
              </a:rPr>
              <a:t>(0)</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COUNT</a:t>
            </a:r>
            <a:r>
              <a:rPr lang="en-US" dirty="0">
                <a:latin typeface="Liberation Mono"/>
              </a:rPr>
              <a:t>(1)</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COUNT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 -1;</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COUNT</a:t>
            </a:r>
            <a:r>
              <a:rPr lang="en-US" dirty="0">
                <a:latin typeface="Liberation Mono"/>
              </a:rPr>
              <a:t>(comm) "R1"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COUNT</a:t>
            </a:r>
            <a:r>
              <a:rPr lang="en-US" dirty="0">
                <a:latin typeface="Liberation Mono"/>
              </a:rPr>
              <a:t>(*) "R1"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56943952"/>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1569660"/>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DISTINCT</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solidFill>
                  <a:srgbClr val="999999"/>
                </a:solidFill>
                <a:effectLst/>
                <a:latin typeface="Liberation Mono"/>
              </a:rPr>
              <a:t>])</a:t>
            </a:r>
            <a:endParaRPr lang="en-IN" sz="2000" dirty="0">
              <a:latin typeface="Liberation Mono"/>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0077AA"/>
                </a:solidFill>
                <a:latin typeface="Liberation Mono"/>
                <a:cs typeface="Arial" panose="020B0604020202020204" pitchFamily="34" charset="0"/>
              </a:rPr>
              <a:t>GROUP_CONCAT</a:t>
            </a:r>
            <a:r>
              <a:rPr lang="en-IN" dirty="0">
                <a:latin typeface="Liberation Mono"/>
              </a:rPr>
              <a:t>(ename)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7194112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927855" cy="2031325"/>
          </a:xfrm>
          <a:prstGeom prst="rect">
            <a:avLst/>
          </a:prstGeom>
        </p:spPr>
        <p:txBody>
          <a:bodyPr wrap="square">
            <a:spAutoFit/>
          </a:bodyPr>
          <a:lstStyle/>
          <a:p>
            <a:r>
              <a:rPr lang="en-US" sz="2200" dirty="0">
                <a:latin typeface="Arial" pitchFamily="34" charset="0"/>
                <a:cs typeface="Arial" pitchFamily="34" charset="0"/>
              </a:rPr>
              <a:t>Data is any facts that can be recorded and that can be processed by a computer.</a:t>
            </a:r>
          </a:p>
          <a:p>
            <a:r>
              <a:rPr lang="en-US" sz="2400" dirty="0">
                <a:latin typeface="Arial" pitchFamily="34" charset="0"/>
                <a:cs typeface="Arial" pitchFamily="34" charset="0"/>
              </a:rPr>
              <a:t> </a:t>
            </a: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rgbClr val="0070C0"/>
                </a:solidFill>
                <a:latin typeface="Arial" pitchFamily="34" charset="0"/>
                <a:cs typeface="Arial" pitchFamily="34" charset="0"/>
              </a:rPr>
              <a:t>number</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text</a:t>
            </a:r>
            <a:r>
              <a:rPr lang="en-US" sz="2000" b="1" dirty="0">
                <a:solidFill>
                  <a:srgbClr val="0070C0"/>
                </a:solidFill>
                <a:latin typeface="Arial" pitchFamily="34" charset="0"/>
                <a:cs typeface="Arial" pitchFamily="34" charset="0"/>
              </a:rPr>
              <a:t>, </a:t>
            </a:r>
            <a:r>
              <a:rPr lang="en-US" sz="1600" dirty="0">
                <a:latin typeface="Arial" pitchFamily="34" charset="0"/>
                <a:cs typeface="Arial" pitchFamily="34" charset="0"/>
              </a:rPr>
              <a:t>or</a:t>
            </a:r>
            <a:r>
              <a:rPr lang="en-US" sz="2000" dirty="0">
                <a:latin typeface="Arial" pitchFamily="34" charset="0"/>
                <a:cs typeface="Arial" pitchFamily="34" charset="0"/>
              </a:rPr>
              <a:t> </a:t>
            </a:r>
            <a:r>
              <a:rPr lang="en-US" sz="2000" dirty="0">
                <a:solidFill>
                  <a:srgbClr val="0070C0"/>
                </a:solidFill>
                <a:latin typeface="Arial" pitchFamily="34" charset="0"/>
                <a:cs typeface="Arial" pitchFamily="34" charset="0"/>
              </a:rPr>
              <a:t>symbol</a:t>
            </a:r>
          </a:p>
          <a:p>
            <a:pPr marL="457200" indent="-457200">
              <a:buFont typeface="Arial" panose="020B0604020202020204" pitchFamily="34" charset="0"/>
              <a:buChar char="•"/>
            </a:pPr>
            <a:endParaRPr lang="en-US" sz="800" b="1" dirty="0">
              <a:solidFill>
                <a:srgbClr val="0070C0"/>
              </a:solidFill>
              <a:latin typeface="Arial" pitchFamily="34" charset="0"/>
              <a:cs typeface="Arial" pitchFamily="34" charset="0"/>
            </a:endParaRPr>
          </a:p>
          <a:p>
            <a:pPr marL="457200" indent="-457200">
              <a:buFont typeface="Arial" panose="020B0604020202020204" pitchFamily="34" charset="0"/>
              <a:buChar char="•"/>
            </a:pPr>
            <a:r>
              <a:rPr lang="en-US" sz="2000" dirty="0">
                <a:solidFill>
                  <a:srgbClr val="0070C0"/>
                </a:solidFill>
                <a:latin typeface="Arial" pitchFamily="34" charset="0"/>
                <a:cs typeface="Arial" pitchFamily="34" charset="0"/>
              </a:rPr>
              <a:t>images</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audio</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video</a:t>
            </a:r>
            <a:r>
              <a:rPr lang="en-US" sz="2000" b="1" dirty="0">
                <a:solidFill>
                  <a:srgbClr val="0070C0"/>
                </a:solidFill>
                <a:latin typeface="Arial" pitchFamily="34" charset="0"/>
                <a:cs typeface="Arial" pitchFamily="34" charset="0"/>
              </a:rPr>
              <a:t>, </a:t>
            </a:r>
            <a:r>
              <a:rPr lang="en-US" sz="1600" dirty="0">
                <a:latin typeface="Arial" pitchFamily="34" charset="0"/>
                <a:cs typeface="Arial" pitchFamily="34" charset="0"/>
              </a:rPr>
              <a:t>or</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signal</a:t>
            </a:r>
            <a:endParaRPr lang="en-US" sz="1600" dirty="0">
              <a:latin typeface="Arial" pitchFamily="34" charset="0"/>
              <a:cs typeface="Arial" pitchFamily="34" charset="0"/>
            </a:endParaRPr>
          </a:p>
        </p:txBody>
      </p:sp>
      <p:sp>
        <p:nvSpPr>
          <p:cNvPr id="4" name="TextBox 3"/>
          <p:cNvSpPr txBox="1"/>
          <p:nvPr/>
        </p:nvSpPr>
        <p:spPr>
          <a:xfrm>
            <a:off x="261407" y="3143870"/>
            <a:ext cx="9145016" cy="892552"/>
          </a:xfrm>
          <a:prstGeom prst="rect">
            <a:avLst/>
          </a:prstGeom>
          <a:noFill/>
        </p:spPr>
        <p:txBody>
          <a:bodyPr wrap="square" rtlCol="0">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Gill Sans MT (Body)"/>
                <a:cs typeface="Arial" panose="020B0604020202020204" pitchFamily="34" charset="0"/>
              </a:rPr>
              <a:t>:</a:t>
            </a:r>
          </a:p>
          <a:p>
            <a:endParaRPr lang="en-US" sz="800" dirty="0">
              <a:solidFill>
                <a:srgbClr val="FF0000"/>
              </a:solidFill>
              <a:latin typeface="Gill Sans MT (Body)"/>
              <a:cs typeface="Arial" panose="020B0604020202020204" pitchFamily="34" charset="0"/>
            </a:endParaRPr>
          </a:p>
          <a:p>
            <a:pPr marL="342900" indent="-342900">
              <a:buFont typeface="Arial" panose="020B0604020202020204" pitchFamily="34" charset="0"/>
              <a:buChar char="•"/>
            </a:pPr>
            <a:r>
              <a:rPr lang="en-US" dirty="0">
                <a:latin typeface="Arial" pitchFamily="34" charset="0"/>
                <a:cs typeface="Arial" pitchFamily="34" charset="0"/>
              </a:rPr>
              <a:t>Data can be in the form of </a:t>
            </a:r>
            <a:r>
              <a:rPr lang="en-US" sz="2000" dirty="0">
                <a:solidFill>
                  <a:srgbClr val="0070C0"/>
                </a:solidFill>
                <a:latin typeface="Arial" pitchFamily="34" charset="0"/>
                <a:cs typeface="Arial" pitchFamily="34" charset="0"/>
              </a:rPr>
              <a:t>Text</a:t>
            </a:r>
            <a:r>
              <a:rPr lang="en-US" sz="2000" dirty="0">
                <a:latin typeface="Arial" pitchFamily="34" charset="0"/>
                <a:cs typeface="Arial" pitchFamily="34" charset="0"/>
              </a:rPr>
              <a:t> or </a:t>
            </a:r>
            <a:r>
              <a:rPr lang="en-US" sz="2000" dirty="0">
                <a:solidFill>
                  <a:srgbClr val="0070C0"/>
                </a:solidFill>
                <a:latin typeface="Arial" pitchFamily="34" charset="0"/>
                <a:cs typeface="Arial" pitchFamily="34" charset="0"/>
              </a:rPr>
              <a:t>Multimedia</a:t>
            </a:r>
            <a:endParaRPr lang="en-US" sz="2400" dirty="0">
              <a:solidFill>
                <a:srgbClr val="0070C0"/>
              </a:solidFill>
              <a:latin typeface="Arial" pitchFamily="34" charset="0"/>
              <a:cs typeface="Arial" pitchFamily="34" charset="0"/>
            </a:endParaRPr>
          </a:p>
        </p:txBody>
      </p:sp>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9337" y="4655953"/>
            <a:ext cx="8838049"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1127449" y="1676403"/>
            <a:ext cx="7776864" cy="646331"/>
          </a:xfrm>
          <a:prstGeom prst="rect">
            <a:avLst/>
          </a:prstGeom>
        </p:spPr>
        <p:txBody>
          <a:bodyPr wrap="square">
            <a:spAutoFit/>
          </a:bodyPr>
          <a:lstStyle/>
          <a:p>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n</a:t>
            </a:r>
            <a:r>
              <a:rPr lang="en-IN" sz="3000" i="1" dirty="0">
                <a:solidFill>
                  <a:srgbClr val="FFC000"/>
                </a:solidFill>
                <a:latin typeface="Verdana" panose="020B0604030504040204" pitchFamily="34" charset="0"/>
                <a:ea typeface="Verdana" panose="020B0604030504040204" pitchFamily="34" charset="0"/>
              </a:rPr>
              <a:t> </a:t>
            </a:r>
            <a:r>
              <a:rPr lang="en-IN" sz="4800" i="1" baseline="30000" dirty="0">
                <a:solidFill>
                  <a:srgbClr val="FFC000"/>
                </a:solidFill>
                <a:latin typeface="Verdana" panose="020B0604030504040204" pitchFamily="34" charset="0"/>
                <a:ea typeface="Verdana" panose="020B0604030504040204" pitchFamily="34" charset="0"/>
              </a:rPr>
              <a:t>G</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t>
            </a:r>
            <a:r>
              <a:rPr lang="en-IN" sz="3200" i="1" dirty="0">
                <a:solidFill>
                  <a:srgbClr val="FFC000"/>
                </a:solidFill>
                <a:latin typeface="Verdana" panose="020B0604030504040204" pitchFamily="34" charset="0"/>
                <a:ea typeface="Verdana" panose="020B0604030504040204" pitchFamily="34" charset="0"/>
              </a:rPr>
              <a:t> </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t>
            </a:r>
            <a:r>
              <a:rPr lang="en-IN" sz="3000" i="1" baseline="-25000" dirty="0">
                <a:solidFill>
                  <a:srgbClr val="FFC000"/>
                </a:solidFill>
                <a:latin typeface="Verdana" panose="020B0604030504040204" pitchFamily="34" charset="0"/>
                <a:ea typeface="Verdana" panose="020B0604030504040204" pitchFamily="34" charset="0"/>
              </a:rPr>
              <a:t>…..</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t>
            </a:r>
            <a:r>
              <a:rPr lang="en-IN" sz="5400" i="1" baseline="30000" dirty="0">
                <a:solidFill>
                  <a:srgbClr val="FFC000"/>
                </a:solidFill>
                <a:latin typeface="Verdana" panose="020B0604030504040204" pitchFamily="34" charset="0"/>
                <a:ea typeface="Verdana" panose="020B0604030504040204" pitchFamily="34" charset="0"/>
              </a:rPr>
              <a:t> </a:t>
            </a:r>
            <a:r>
              <a:rPr lang="en-IN" sz="4800" baseline="30000" dirty="0">
                <a:solidFill>
                  <a:srgbClr val="FFC000"/>
                </a:solidFill>
                <a:latin typeface="Verdana" panose="020B0604030504040204" pitchFamily="34" charset="0"/>
                <a:ea typeface="Verdana" panose="020B060403050404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231580"/>
            <a:ext cx="11817276"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MySQL also allows you to sort the groups in ascending or descending orders while the standard SQL does not.</a:t>
            </a:r>
          </a:p>
        </p:txBody>
      </p:sp>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601128" y="53392"/>
            <a:ext cx="3449545" cy="1682078"/>
          </a:xfrm>
          <a:prstGeom prst="rect">
            <a:avLst/>
          </a:prstGeom>
        </p:spPr>
      </p:pic>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2172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720757"/>
            <a:ext cx="6090968" cy="374056"/>
          </a:xfrm>
          <a:prstGeom prst="rect">
            <a:avLst/>
          </a:prstGeom>
        </p:spPr>
      </p:pic>
    </p:spTree>
    <p:extLst>
      <p:ext uri="{BB962C8B-B14F-4D97-AF65-F5344CB8AC3E}">
        <p14:creationId xmlns:p14="http://schemas.microsoft.com/office/powerpoint/2010/main" val="3487672610"/>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10" name="Rectangle 9"/>
          <p:cNvSpPr/>
          <p:nvPr/>
        </p:nvSpPr>
        <p:spPr>
          <a:xfrm>
            <a:off x="263352" y="4321025"/>
            <a:ext cx="1531188" cy="369332"/>
          </a:xfrm>
          <a:prstGeom prst="rect">
            <a:avLst/>
          </a:prstGeom>
        </p:spPr>
        <p:txBody>
          <a:bodyPr wrap="non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p:txBody>
      </p:sp>
      <p:grpSp>
        <p:nvGrpSpPr>
          <p:cNvPr id="7" name="Group 6"/>
          <p:cNvGrpSpPr/>
          <p:nvPr/>
        </p:nvGrpSpPr>
        <p:grpSpPr>
          <a:xfrm>
            <a:off x="263352" y="4869160"/>
            <a:ext cx="8686800" cy="875768"/>
            <a:chOff x="228600" y="4976693"/>
            <a:chExt cx="8686800" cy="875768"/>
          </a:xfrm>
        </p:grpSpPr>
        <p:sp>
          <p:nvSpPr>
            <p:cNvPr id="9" name="Rectangle 8"/>
            <p:cNvSpPr/>
            <p:nvPr/>
          </p:nvSpPr>
          <p:spPr>
            <a:xfrm>
              <a:off x="228600" y="4976693"/>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COUNT</a:t>
              </a:r>
              <a:r>
                <a:rPr lang="en-US" dirty="0">
                  <a:solidFill>
                    <a:srgbClr val="999999"/>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endParaRPr lang="en-IN" dirty="0">
                <a:latin typeface="Liberation Mono"/>
              </a:endParaRPr>
            </a:p>
          </p:txBody>
        </p:sp>
        <p:sp>
          <p:nvSpPr>
            <p:cNvPr id="2" name="Rectangle 1"/>
            <p:cNvSpPr/>
            <p:nvPr/>
          </p:nvSpPr>
          <p:spPr>
            <a:xfrm>
              <a:off x="228600" y="5478704"/>
              <a:ext cx="8686800" cy="373757"/>
            </a:xfrm>
            <a:prstGeom prst="rect">
              <a:avLst/>
            </a:prstGeom>
          </p:spPr>
          <p:txBody>
            <a:bodyPr wrap="square">
              <a:spAutoFit/>
            </a:bodyPr>
            <a:lstStyle/>
            <a:p>
              <a:pPr>
                <a:lnSpc>
                  <a:spcPct val="107000"/>
                </a:lnSpc>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 </a:t>
              </a:r>
              <a:r>
                <a:rPr lang="en-US" dirty="0">
                  <a:latin typeface="Liberation Mono"/>
                </a:rPr>
                <a:t>'</a:t>
              </a:r>
              <a:r>
                <a:rPr lang="en-US" dirty="0">
                  <a:solidFill>
                    <a:srgbClr val="669900"/>
                  </a:solidFill>
                  <a:latin typeface="Liberation Mono"/>
                </a:rPr>
                <a:t>MANAGER</a:t>
              </a:r>
              <a:r>
                <a:rPr lang="en-US" dirty="0">
                  <a:latin typeface="Liberation Mono"/>
                </a:rPr>
                <a:t>'</a:t>
              </a:r>
              <a:r>
                <a:rPr lang="en-US" dirty="0">
                  <a:latin typeface="Liberation Mono"/>
                  <a:ea typeface="Times New Roman" panose="02020603050405020304" pitchFamily="18" charset="0"/>
                </a:rPr>
                <a:t>, </a:t>
              </a:r>
              <a:r>
                <a:rPr lang="en-US" dirty="0">
                  <a:latin typeface="Liberation Mono"/>
                </a:rPr>
                <a:t>'</a:t>
              </a:r>
              <a:r>
                <a:rPr lang="en-US" dirty="0">
                  <a:solidFill>
                    <a:srgbClr val="669900"/>
                  </a:solidFill>
                  <a:latin typeface="Liberation Mono"/>
                </a:rPr>
                <a:t>SALESMAN</a:t>
              </a:r>
              <a:r>
                <a:rPr lang="en-US" dirty="0">
                  <a:latin typeface="Liberation Mono"/>
                </a:rPr>
                <a:t>'</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pSp>
    </p:spTree>
    <p:extLst>
      <p:ext uri="{BB962C8B-B14F-4D97-AF65-F5344CB8AC3E}">
        <p14:creationId xmlns:p14="http://schemas.microsoft.com/office/powerpoint/2010/main" val="299712585"/>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 . .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 .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 . . </a:t>
            </a: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 . .</a:t>
            </a:r>
            <a:r>
              <a:rPr lang="en-US" sz="2000" dirty="0">
                <a:solidFill>
                  <a:srgbClr val="0077AA"/>
                </a:solidFill>
                <a:latin typeface="Liberation Mono"/>
              </a:rPr>
              <a:t> | expr | position}, ... [WITH ROLLUP]]</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432091" cy="646331"/>
          </a:xfrm>
          <a:prstGeom prst="rect">
            <a:avLst/>
          </a:prstGeom>
          <a:solidFill>
            <a:srgbClr val="F9DAFE"/>
          </a:solidFill>
        </p:spPr>
        <p:txBody>
          <a:bodyPr wrap="square">
            <a:spAutoFit/>
          </a:bodyPr>
          <a:lstStyle/>
          <a:p>
            <a:r>
              <a:rPr lang="en-IN"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852936"/>
            <a:ext cx="609600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endParaRPr lang="en-IN" dirty="0"/>
          </a:p>
        </p:txBody>
      </p:sp>
      <p:pic>
        <p:nvPicPr>
          <p:cNvPr id="25" name="Picture 24">
            <a:extLst>
              <a:ext uri="{FF2B5EF4-FFF2-40B4-BE49-F238E27FC236}">
                <a16:creationId xmlns:a16="http://schemas.microsoft.com/office/drawing/2014/main" id="{3362FB10-A73D-436E-A593-67F93B5CA6BF}"/>
              </a:ext>
            </a:extLst>
          </p:cNvPr>
          <p:cNvPicPr>
            <a:picLocks noChangeAspect="1"/>
          </p:cNvPicPr>
          <p:nvPr/>
        </p:nvPicPr>
        <p:blipFill>
          <a:blip r:embed="rId2"/>
          <a:stretch>
            <a:fillRect/>
          </a:stretch>
        </p:blipFill>
        <p:spPr>
          <a:xfrm>
            <a:off x="412526" y="4976827"/>
            <a:ext cx="2586559" cy="1658204"/>
          </a:xfrm>
          <a:prstGeom prst="rect">
            <a:avLst/>
          </a:prstGeom>
        </p:spPr>
      </p:pic>
      <p:grpSp>
        <p:nvGrpSpPr>
          <p:cNvPr id="22" name="Group 21">
            <a:extLst>
              <a:ext uri="{FF2B5EF4-FFF2-40B4-BE49-F238E27FC236}">
                <a16:creationId xmlns:a16="http://schemas.microsoft.com/office/drawing/2014/main" id="{67968BB6-B821-4BAE-8246-7D6625153945}"/>
              </a:ext>
            </a:extLst>
          </p:cNvPr>
          <p:cNvGrpSpPr/>
          <p:nvPr/>
        </p:nvGrpSpPr>
        <p:grpSpPr>
          <a:xfrm>
            <a:off x="407368" y="3356992"/>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5034750" cy="1296144"/>
                    <a:chOff x="669977" y="1556792"/>
                    <a:chExt cx="5034750"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1083995" y="1634625"/>
                      <a:ext cx="1908268" cy="584775"/>
                    </a:xfrm>
                    <a:prstGeom prst="rect">
                      <a:avLst/>
                    </a:prstGeom>
                    <a:noFill/>
                  </p:spPr>
                  <p:txBody>
                    <a:bodyPr wrap="square">
                      <a:spAutoFit/>
                    </a:bodyPr>
                    <a:lstStyle/>
                    <a:p>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1735222" y="2159890"/>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5192623" y="2159890"/>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790555" y="3957859"/>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618475" y="4219060"/>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256834162"/>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219201"/>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a:t>
            </a:r>
            <a:r>
              <a:rPr lang="en-IN" dirty="0">
                <a:latin typeface="Liberation Mono"/>
                <a:ea typeface="Times New Roman" panose="02020603050405020304" pitchFamily="18" charset="0"/>
              </a:rPr>
              <a:t>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solidFill>
                  <a:schemeClr val="bg1">
                    <a:lumMod val="65000"/>
                  </a:schemeClr>
                </a:solidFill>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Total</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solidFill>
                  <a:schemeClr val="bg1">
                    <a:lumMod val="65000"/>
                  </a:schemeClr>
                </a:solidFill>
                <a:latin typeface="Liberation Mono"/>
                <a:ea typeface="Times New Roman" panose="02020603050405020304" pitchFamily="18" charset="0"/>
              </a:rPr>
              <a:t>;</a:t>
            </a:r>
          </a:p>
        </p:txBody>
      </p:sp>
      <p:sp>
        <p:nvSpPr>
          <p:cNvPr id="10" name="Rectangle 9"/>
          <p:cNvSpPr/>
          <p:nvPr/>
        </p:nvSpPr>
        <p:spPr>
          <a:xfrm>
            <a:off x="551384" y="759729"/>
            <a:ext cx="1261884"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Examples:</a:t>
            </a:r>
            <a:endParaRPr lang="en-IN" dirty="0"/>
          </a:p>
        </p:txBody>
      </p:sp>
      <p:sp>
        <p:nvSpPr>
          <p:cNvPr id="3" name="Rectangle 2"/>
          <p:cNvSpPr/>
          <p:nvPr/>
        </p:nvSpPr>
        <p:spPr>
          <a:xfrm>
            <a:off x="551384" y="4322072"/>
            <a:ext cx="6254982" cy="1056123"/>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'ONLY_FULL_GROUP_BY';</a:t>
            </a:r>
          </a:p>
        </p:txBody>
      </p:sp>
    </p:spTree>
    <p:extLst>
      <p:ext uri="{BB962C8B-B14F-4D97-AF65-F5344CB8AC3E}">
        <p14:creationId xmlns:p14="http://schemas.microsoft.com/office/powerpoint/2010/main" val="2471028438"/>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297118682"/>
      </p:ext>
    </p:extLst>
  </p:cSld>
  <p:clrMapOvr>
    <a:masterClrMapping/>
  </p:clrMapOvr>
  <p:transition/>
</p:sld>
</file>

<file path=ppt/slides/slide2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1755569" y="1230868"/>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1390326922"/>
      </p:ext>
    </p:extLst>
  </p:cSld>
  <p:clrMapOvr>
    <a:masterClrMapping/>
  </p:clrMapOvr>
  <p:transition/>
</p:sld>
</file>

<file path=ppt/slides/slide2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941168"/>
            <a:ext cx="11233248" cy="1138773"/>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8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b="1" dirty="0">
                <a:latin typeface="Palatino Linotype" panose="02040502050505030304" pitchFamily="18" charset="0"/>
                <a:cs typeface="Arial" pitchFamily="34" charset="0"/>
              </a:rPr>
              <a:t>HAVING</a:t>
            </a:r>
            <a:r>
              <a:rPr lang="en-US" dirty="0">
                <a:latin typeface="Palatino Linotype" panose="02040502050505030304" pitchFamily="18" charset="0"/>
                <a:cs typeface="Arial" pitchFamily="34" charset="0"/>
              </a:rPr>
              <a:t> is merged with </a:t>
            </a:r>
            <a:r>
              <a:rPr lang="en-US" b="1" dirty="0">
                <a:latin typeface="Palatino Linotype" panose="02040502050505030304" pitchFamily="18" charset="0"/>
                <a:cs typeface="Arial" pitchFamily="34" charset="0"/>
              </a:rPr>
              <a:t>WHERE</a:t>
            </a:r>
            <a:r>
              <a:rPr lang="en-US" dirty="0">
                <a:latin typeface="Palatino Linotype" panose="02040502050505030304" pitchFamily="18" charset="0"/>
                <a:cs typeface="Arial" pitchFamily="34" charset="0"/>
              </a:rPr>
              <a:t> if you do not use </a:t>
            </a:r>
            <a:r>
              <a:rPr lang="en-US" b="1" dirty="0">
                <a:latin typeface="Palatino Linotype" panose="02040502050505030304" pitchFamily="18" charset="0"/>
                <a:cs typeface="Arial" pitchFamily="34" charset="0"/>
              </a:rPr>
              <a:t>GROUP BY </a:t>
            </a:r>
            <a:r>
              <a:rPr lang="en-US" dirty="0">
                <a:latin typeface="Palatino Linotype" panose="02040502050505030304" pitchFamily="18" charset="0"/>
                <a:cs typeface="Arial" pitchFamily="34" charset="0"/>
              </a:rPr>
              <a:t>or </a:t>
            </a:r>
            <a:r>
              <a:rPr lang="en-US" b="1" dirty="0">
                <a:latin typeface="Palatino Linotype" panose="02040502050505030304" pitchFamily="18" charset="0"/>
                <a:cs typeface="Arial" pitchFamily="34" charset="0"/>
              </a:rPr>
              <a:t>aggregate</a:t>
            </a:r>
            <a:r>
              <a:rPr lang="en-US" dirty="0">
                <a:latin typeface="Palatino Linotype" panose="02040502050505030304" pitchFamily="18" charset="0"/>
                <a:cs typeface="Arial" pitchFamily="34" charset="0"/>
              </a:rPr>
              <a:t> </a:t>
            </a:r>
            <a:r>
              <a:rPr lang="en-US" b="1" dirty="0">
                <a:latin typeface="Palatino Linotype" panose="02040502050505030304" pitchFamily="18" charset="0"/>
                <a:cs typeface="Arial" pitchFamily="34" charset="0"/>
              </a:rPr>
              <a:t>Functions</a:t>
            </a:r>
            <a:r>
              <a:rPr lang="en-US" dirty="0">
                <a:latin typeface="Palatino Linotype" panose="02040502050505030304" pitchFamily="18" charset="0"/>
                <a:cs typeface="Arial" pitchFamily="34" charset="0"/>
              </a:rPr>
              <a:t> (COUNT(), MIN(), and so on).</a:t>
            </a:r>
            <a:endParaRPr lang="en-IN" dirty="0">
              <a:latin typeface="Palatino Linotype" panose="02040502050505030304" pitchFamily="18" charset="0"/>
              <a:cs typeface="Arial"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665296"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0799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b="1" dirty="0">
                <a:solidFill>
                  <a:srgbClr val="00B0F0"/>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a:t>
            </a:r>
            <a:r>
              <a:rPr lang="en-IN" b="1" dirty="0">
                <a:solidFill>
                  <a:schemeClr val="tx1">
                    <a:lumMod val="85000"/>
                    <a:lumOff val="15000"/>
                  </a:schemeClr>
                </a:solidFill>
                <a:latin typeface="Palatino Linotype" panose="02040502050505030304" pitchFamily="18" charset="0"/>
              </a:rPr>
              <a:t>cannot refer </a:t>
            </a:r>
            <a:r>
              <a:rPr lang="en-IN" dirty="0">
                <a:solidFill>
                  <a:schemeClr val="tx1">
                    <a:lumMod val="85000"/>
                    <a:lumOff val="15000"/>
                  </a:schemeClr>
                </a:solidFill>
                <a:latin typeface="Palatino Linotype" panose="02040502050505030304" pitchFamily="18" charset="0"/>
              </a:rPr>
              <a:t>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b="1" dirty="0">
                <a:solidFill>
                  <a:srgbClr val="00B0F0"/>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a:t>
            </a:r>
            <a:r>
              <a:rPr lang="en-IN" b="1" dirty="0">
                <a:solidFill>
                  <a:schemeClr val="tx1">
                    <a:lumMod val="85000"/>
                    <a:lumOff val="15000"/>
                  </a:schemeClr>
                </a:solidFill>
                <a:latin typeface="Palatino Linotype" panose="02040502050505030304" pitchFamily="18" charset="0"/>
              </a:rPr>
              <a:t>can refer </a:t>
            </a:r>
            <a:r>
              <a:rPr lang="en-IN" dirty="0">
                <a:solidFill>
                  <a:schemeClr val="tx1">
                    <a:lumMod val="85000"/>
                    <a:lumOff val="15000"/>
                  </a:schemeClr>
                </a:solidFill>
                <a:latin typeface="Palatino Linotype" panose="02040502050505030304" pitchFamily="18" charset="0"/>
              </a:rPr>
              <a:t>to aggregate functions.</a:t>
            </a:r>
          </a:p>
        </p:txBody>
      </p:sp>
    </p:spTree>
    <p:extLst>
      <p:ext uri="{BB962C8B-B14F-4D97-AF65-F5344CB8AC3E}">
        <p14:creationId xmlns:p14="http://schemas.microsoft.com/office/powerpoint/2010/main" val="3272451836"/>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solidFill>
                  <a:srgbClr val="0077AA"/>
                </a:solidFill>
                <a:latin typeface="Liberation Mono"/>
              </a:rPr>
              <a:t>,  . . .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  . . .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 . .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 . .</a:t>
            </a:r>
            <a:r>
              <a:rPr lang="en-US" sz="2000" dirty="0">
                <a:solidFill>
                  <a:srgbClr val="0077AA"/>
                </a:solidFill>
                <a:latin typeface="Liberation Mono"/>
              </a:rPr>
              <a:t> | expr | position}, ... [WITH ROLLUP]]</a:t>
            </a:r>
          </a:p>
          <a:p>
            <a:pPr>
              <a:lnSpc>
                <a:spcPct val="150000"/>
              </a:lnSpc>
            </a:pPr>
            <a:r>
              <a:rPr lang="en-US" sz="2000" dirty="0">
                <a:solidFill>
                  <a:srgbClr val="0077AA"/>
                </a:solidFill>
                <a:latin typeface="Liberation Mono"/>
              </a:rPr>
              <a:t>    [ HAVING having_condition ]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count(*),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HAVING count(*) &gt; 2;</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128030" cy="1296144"/>
                    <a:chOff x="669977" y="1556792"/>
                    <a:chExt cx="7128030"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1358562" y="2094630"/>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551773" y="2094630"/>
                      <a:ext cx="1558326" cy="400110"/>
                    </a:xfrm>
                    <a:prstGeom prst="rect">
                      <a:avLst/>
                    </a:prstGeom>
                    <a:noFill/>
                  </p:spPr>
                  <p:txBody>
                    <a:bodyPr wrap="square">
                      <a:spAutoFit/>
                    </a:bodyPr>
                    <a:lstStyle/>
                    <a:p>
                      <a:r>
                        <a:rPr lang="en-IN" sz="2000" dirty="0">
                          <a:latin typeface="Liberation Mono"/>
                          <a:cs typeface="Arial" panose="020B0604020202020204" pitchFamily="34" charset="0"/>
                        </a:rPr>
                        <a:t>Count(*)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227433" y="2094630"/>
                      <a:ext cx="1570574" cy="400110"/>
                    </a:xfrm>
                    <a:prstGeom prst="rect">
                      <a:avLst/>
                    </a:prstGeom>
                    <a:noFill/>
                  </p:spPr>
                  <p:txBody>
                    <a:bodyPr wrap="square">
                      <a:spAutoFit/>
                    </a:bodyPr>
                    <a:lstStyle/>
                    <a:p>
                      <a:r>
                        <a:rPr lang="en-IN" sz="2000" dirty="0">
                          <a:latin typeface="Liberation Mono"/>
                          <a:cs typeface="Arial" panose="020B0604020202020204" pitchFamily="34" charset="0"/>
                        </a:rPr>
                        <a:t>Count(*), job</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5128154" y="1672970"/>
                  <a:ext cx="1682355" cy="584775"/>
                </a:xfrm>
                <a:prstGeom prst="rect">
                  <a:avLst/>
                </a:prstGeom>
                <a:noFill/>
              </p:spPr>
              <p:txBody>
                <a:bodyPr wrap="square">
                  <a:spAutoFit/>
                </a:bodyPr>
                <a:lstStyle/>
                <a:p>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888026" y="1672970"/>
                  <a:ext cx="1543673" cy="584775"/>
                </a:xfrm>
                <a:prstGeom prst="rect">
                  <a:avLst/>
                </a:prstGeom>
                <a:noFill/>
              </p:spPr>
              <p:txBody>
                <a:bodyPr wrap="square">
                  <a:spAutoFit/>
                </a:bodyPr>
                <a:lstStyle/>
                <a:p>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702258" y="3944785"/>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618475" y="3708026"/>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407343680"/>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4869160"/>
            <a:ext cx="8786874" cy="86177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Where clause acts as a pre-filter where as Having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292387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b="1" i="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can be used with - </a:t>
            </a:r>
            <a:r>
              <a:rPr lang="en-IN" b="1" i="1" dirty="0">
                <a:solidFill>
                  <a:srgbClr val="0070C0"/>
                </a:solidFill>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a:t>
            </a:r>
            <a:r>
              <a:rPr lang="en-IN" b="1" i="1" dirty="0">
                <a:solidFill>
                  <a:srgbClr val="0070C0"/>
                </a:solidFill>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statements,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can only be used with the </a:t>
            </a:r>
            <a:r>
              <a:rPr lang="en-IN" b="1" i="1" dirty="0">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statement.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filters rows before aggregation (GROUPING),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Aggregate functions (</a:t>
            </a:r>
            <a:r>
              <a:rPr lang="en-IN" b="1" i="1" dirty="0">
                <a:solidFill>
                  <a:srgbClr val="0070C0"/>
                </a:solidFill>
                <a:latin typeface="Palatino Linotype" panose="02040502050505030304" pitchFamily="18" charset="0"/>
                <a:cs typeface="Arial" panose="020B0604020202020204" pitchFamily="34" charset="0"/>
              </a:rPr>
              <a:t>SUM , MIN, MAX, AVG</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COUNT</a:t>
            </a:r>
            <a:r>
              <a:rPr lang="en-IN" dirty="0">
                <a:latin typeface="Palatino Linotype" panose="02040502050505030304" pitchFamily="18" charset="0"/>
                <a:cs typeface="Arial" panose="020B0604020202020204" pitchFamily="34" charset="0"/>
              </a:rPr>
              <a:t>) cannot be used in the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unless it is in a sub query contained in a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or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whereas, aggregate functions can be used in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443711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63352" y="1428736"/>
            <a:ext cx="11521280" cy="2125582"/>
          </a:xfrm>
          <a:prstGeom prst="rect">
            <a:avLst/>
          </a:prstGeom>
        </p:spPr>
        <p:txBody>
          <a:bodyPr wrap="square">
            <a:spAutoFit/>
          </a:bodyPr>
          <a:lstStyle/>
          <a:p>
            <a:pPr marL="342900" indent="-342900">
              <a:lnSpc>
                <a:spcPct val="150000"/>
              </a:lnSpc>
              <a:buFont typeface="Arial" pitchFamily="34" charset="0"/>
              <a:buChar char="•"/>
            </a:pPr>
            <a:r>
              <a:rPr lang="en-US" dirty="0">
                <a:solidFill>
                  <a:srgbClr val="0077AA"/>
                </a:solidFill>
                <a:latin typeface="Liberation Mono"/>
              </a:rPr>
              <a:t>RANK()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 | DESC] [, </a:t>
            </a:r>
            <a:r>
              <a:rPr lang="en-US" i="1" dirty="0"/>
              <a:t>expr</a:t>
            </a:r>
            <a:r>
              <a:rPr lang="en-US" dirty="0"/>
              <a:t> [ASC | DESC]] ...</a:t>
            </a:r>
            <a:r>
              <a:rPr lang="en-US" dirty="0">
                <a:solidFill>
                  <a:srgbClr val="0077AA"/>
                </a:solidFill>
                <a:latin typeface="Liberation Mono"/>
              </a:rPr>
              <a:t>)</a:t>
            </a:r>
          </a:p>
          <a:p>
            <a:pPr marL="342900" indent="-342900">
              <a:lnSpc>
                <a:spcPct val="150000"/>
              </a:lnSpc>
              <a:buFont typeface="Arial" pitchFamily="34" charset="0"/>
              <a:buChar char="•"/>
            </a:pPr>
            <a:endParaRPr lang="en-US" dirty="0">
              <a:solidFill>
                <a:srgbClr val="0077AA"/>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rPr>
              <a:t>DENSE_RANK()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[ASC|DESC] [, </a:t>
            </a:r>
            <a:r>
              <a:rPr lang="en-US" i="1" dirty="0"/>
              <a:t>expr</a:t>
            </a:r>
            <a:r>
              <a:rPr lang="en-US" dirty="0"/>
              <a:t> [ASC | DESC]] ...</a:t>
            </a:r>
            <a:r>
              <a:rPr lang="en-US" dirty="0">
                <a:solidFill>
                  <a:srgbClr val="0077AA"/>
                </a:solidFill>
                <a:latin typeface="Liberation Mono"/>
              </a:rPr>
              <a:t>)</a:t>
            </a:r>
          </a:p>
          <a:p>
            <a:pPr marL="342900" indent="-342900">
              <a:lnSpc>
                <a:spcPct val="150000"/>
              </a:lnSpc>
              <a:buFont typeface="Arial" pitchFamily="34" charset="0"/>
              <a:buChar char="•"/>
            </a:pPr>
            <a:endParaRPr lang="en-US" dirty="0">
              <a:solidFill>
                <a:srgbClr val="0077AA"/>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rPr>
              <a:t>ROW_NUMBER()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[ASC|DESC] [, </a:t>
            </a:r>
            <a:r>
              <a:rPr lang="en-US" i="1" dirty="0"/>
              <a:t>expr</a:t>
            </a:r>
            <a:r>
              <a:rPr lang="en-US" dirty="0"/>
              <a:t> [ASC | DESC]] ...</a:t>
            </a:r>
            <a:r>
              <a:rPr lang="en-US" dirty="0">
                <a:solidFill>
                  <a:srgbClr val="0077AA"/>
                </a:solidFill>
                <a:latin typeface="Liberation Mono"/>
              </a:rPr>
              <a:t>)</a:t>
            </a:r>
          </a:p>
        </p:txBody>
      </p:sp>
      <p:sp>
        <p:nvSpPr>
          <p:cNvPr id="10" name="Rectangle 9"/>
          <p:cNvSpPr/>
          <p:nvPr/>
        </p:nvSpPr>
        <p:spPr>
          <a:xfrm>
            <a:off x="1676400" y="703183"/>
            <a:ext cx="8839200"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Tree>
    <p:extLst>
      <p:ext uri="{BB962C8B-B14F-4D97-AF65-F5344CB8AC3E}">
        <p14:creationId xmlns:p14="http://schemas.microsoft.com/office/powerpoint/2010/main" val="1603374250"/>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31238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4869160"/>
            <a:ext cx="11520486"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842086"/>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FF000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or </a:t>
            </a:r>
            <a:r>
              <a:rPr lang="en-IN"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can be used as the assignment operator.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comparison operator =.</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latin typeface="Liberation Mono"/>
              </a:rPr>
              <a:t>1001, @v2 = 2, @v3 =</a:t>
            </a:r>
            <a:r>
              <a:rPr lang="en-IN" dirty="0">
                <a:solidFill>
                  <a:srgbClr val="669900"/>
                </a:solidFill>
                <a:latin typeface="Liberation Mono"/>
              </a:rPr>
              <a:t> </a:t>
            </a:r>
            <a:r>
              <a:rPr lang="en-IN" dirty="0">
                <a:latin typeface="Liberation Mono"/>
              </a:rPr>
              <a:t>'</a:t>
            </a:r>
            <a:r>
              <a:rPr lang="en-IN" dirty="0">
                <a:solidFill>
                  <a:srgbClr val="669900"/>
                </a:solidFill>
                <a:latin typeface="Liberation Mono"/>
              </a:rPr>
              <a:t>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1001,</a:t>
            </a:r>
            <a:r>
              <a:rPr lang="en-IN" dirty="0">
                <a:solidFill>
                  <a:srgbClr val="669900"/>
                </a:solidFill>
                <a:latin typeface="Liberation Mono"/>
              </a:rPr>
              <a:t> </a:t>
            </a:r>
            <a:r>
              <a:rPr lang="en-IN" dirty="0">
                <a:latin typeface="Liberation Mono"/>
              </a:rPr>
              <a:t>@v2 = 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0077AA"/>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0077AA"/>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 </a:t>
            </a:r>
            <a:r>
              <a:rPr lang="en-IN" dirty="0">
                <a:latin typeface="Liberation Mono"/>
              </a:rPr>
              <a:t>'</a:t>
            </a:r>
            <a:r>
              <a:rPr lang="en-IN" dirty="0">
                <a:latin typeface="Liberation Mono"/>
                <a:cs typeface="Arial" panose="020B0604020202020204" pitchFamily="34" charset="0"/>
              </a:rPr>
              <a:t>ENAME</a:t>
            </a:r>
            <a:r>
              <a:rPr lang="en-IN" dirty="0">
                <a:latin typeface="Liberation Mono"/>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335360" y="3717032"/>
            <a:ext cx="1152128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669900"/>
                </a:solidFill>
                <a:latin typeface="Liberation Mono"/>
              </a:rPr>
              <a:t>1</a:t>
            </a:r>
            <a:r>
              <a:rPr lang="en-US" dirty="0">
                <a:latin typeface="Liberation Mono"/>
              </a:rPr>
              <a:t> R1, emp.*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R1</a:t>
            </a:r>
            <a:r>
              <a:rPr lang="en-US" dirty="0">
                <a:solidFill>
                  <a:srgbClr val="A67F59"/>
                </a:solidFill>
                <a:latin typeface="Liberation Mono"/>
              </a:rPr>
              <a:t> </a:t>
            </a:r>
            <a:r>
              <a:rPr lang="en-US" dirty="0">
                <a:latin typeface="Liberation Mono"/>
              </a:rPr>
              <a:t>&gt; </a:t>
            </a:r>
            <a:r>
              <a:rPr lang="en-US" dirty="0">
                <a:solidFill>
                  <a:srgbClr val="EE9900"/>
                </a:solidFill>
                <a:latin typeface="Liberation Mono"/>
              </a:rPr>
              <a:t>@cnt </a:t>
            </a:r>
            <a:r>
              <a:rPr lang="en-US" dirty="0">
                <a:latin typeface="Liberation Mono"/>
              </a:rPr>
              <a:t>- </a:t>
            </a:r>
            <a:r>
              <a:rPr lang="en-US" dirty="0">
                <a:solidFill>
                  <a:srgbClr val="669900"/>
                </a:solidFill>
                <a:latin typeface="Liberation Mono"/>
              </a:rPr>
              <a:t>7</a:t>
            </a:r>
            <a:r>
              <a:rPr lang="en-US" dirty="0">
                <a:latin typeface="Liberation Mono"/>
              </a:rPr>
              <a:t>;</a:t>
            </a:r>
          </a:p>
        </p:txBody>
      </p:sp>
    </p:spTree>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rgbClr val="EE9900"/>
                </a:solidFill>
                <a:latin typeface="Liberation Mono"/>
                <a:cs typeface="Arial" panose="020B0604020202020204" pitchFamily="34" charset="0"/>
              </a:rPr>
              <a:t>@rank</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Questions?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873518854"/>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263352" y="959237"/>
            <a:ext cx="11593288" cy="2862322"/>
          </a:xfrm>
          <a:prstGeom prst="rect">
            <a:avLst/>
          </a:prstGeom>
          <a:solidFill>
            <a:schemeClr val="bg1"/>
          </a:solidFill>
        </p:spPr>
        <p:txBody>
          <a:bodyPr wrap="square">
            <a:spAutoFit/>
          </a:bodyPr>
          <a:lstStyle/>
          <a:p>
            <a:r>
              <a:rPr lang="en-US" b="1" u="sng" dirty="0">
                <a:latin typeface="Palatino Linotype" panose="02040502050505030304" pitchFamily="18" charset="0"/>
                <a:cs typeface="Arial" pitchFamily="34" charset="0"/>
              </a:rPr>
              <a:t>Atomicity</a:t>
            </a:r>
            <a:r>
              <a:rPr lang="en-US" dirty="0">
                <a:latin typeface="Palatino Linotype" panose="02040502050505030304" pitchFamily="18" charset="0"/>
                <a:cs typeface="Arial" pitchFamily="34" charset="0"/>
              </a:rPr>
              <a:t>. In a transaction involving two or more separate</a:t>
            </a:r>
            <a:r>
              <a:rPr lang="en-US" dirty="0">
                <a:latin typeface="Palatino Linotype" panose="02040502050505030304" pitchFamily="18" charset="0"/>
              </a:rPr>
              <a:t> </a:t>
            </a:r>
            <a:r>
              <a:rPr lang="en-US" dirty="0">
                <a:latin typeface="Palatino Linotype" panose="02040502050505030304" pitchFamily="18" charset="0"/>
                <a:cs typeface="Arial" pitchFamily="34" charset="0"/>
              </a:rPr>
              <a:t>pieces of information, either all of the pieces are committed or none are.</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Consistency</a:t>
            </a:r>
            <a:r>
              <a:rPr lang="en-US"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Isolation</a:t>
            </a:r>
            <a:r>
              <a:rPr lang="en-US" dirty="0">
                <a:latin typeface="Palatino Linotype" panose="02040502050505030304" pitchFamily="18" charset="0"/>
                <a:cs typeface="Arial" pitchFamily="34" charset="0"/>
              </a:rPr>
              <a:t>. A transaction in process and not yet committed must remain isolated from any other transaction.</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Durability</a:t>
            </a:r>
            <a:r>
              <a:rPr lang="en-US"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sld>
</file>

<file path=ppt/slides/slide27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Tree>
    <p:extLst>
      <p:ext uri="{BB962C8B-B14F-4D97-AF65-F5344CB8AC3E}">
        <p14:creationId xmlns:p14="http://schemas.microsoft.com/office/powerpoint/2010/main" val="701367662"/>
      </p:ext>
    </p:extLst>
  </p:cSld>
  <p:clrMapOvr>
    <a:masterClrMapping/>
  </p:clrMapOvr>
  <p:transition/>
</p:sld>
</file>

<file path=ppt/slides/slide27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rgbClr val="0077AA"/>
                </a:solidFill>
                <a:latin typeface="Liberation Mono"/>
              </a:rPr>
              <a:t>PREPARE </a:t>
            </a:r>
            <a:r>
              <a:rPr lang="en-IN" sz="2000" dirty="0">
                <a:latin typeface="Liberation Mono"/>
              </a:rPr>
              <a:t>stmt_name </a:t>
            </a:r>
            <a:r>
              <a:rPr lang="en-IN" sz="2000" dirty="0">
                <a:solidFill>
                  <a:srgbClr val="0077AA"/>
                </a:solidFill>
                <a:latin typeface="Liberation Mono"/>
              </a:rPr>
              <a:t>FROM preparable_stmt</a:t>
            </a:r>
          </a:p>
          <a:p>
            <a:endParaRPr lang="en-IN" sz="2000" dirty="0">
              <a:solidFill>
                <a:srgbClr val="0077AA"/>
              </a:solidFill>
              <a:latin typeface="Liberation Mono"/>
            </a:endParaRPr>
          </a:p>
          <a:p>
            <a:r>
              <a:rPr lang="en-IN" sz="2000" dirty="0">
                <a:solidFill>
                  <a:srgbClr val="0077AA"/>
                </a:solidFill>
                <a:latin typeface="Liberation Mono"/>
              </a:rPr>
              <a:t>EXECUTE </a:t>
            </a:r>
            <a:r>
              <a:rPr lang="en-IN" sz="2000" dirty="0">
                <a:latin typeface="Liberation Mono"/>
              </a:rPr>
              <a:t>stmt_name</a:t>
            </a:r>
          </a:p>
          <a:p>
            <a:r>
              <a:rPr lang="en-IN" sz="2000" dirty="0">
                <a:solidFill>
                  <a:srgbClr val="0077AA"/>
                </a:solidFill>
                <a:latin typeface="Liberation Mono"/>
              </a:rPr>
              <a:t>    [USING @var_name [, @var_name] ...]</a:t>
            </a:r>
          </a:p>
          <a:p>
            <a:endParaRPr lang="en-IN" sz="2000" dirty="0">
              <a:solidFill>
                <a:srgbClr val="0077AA"/>
              </a:solidFill>
              <a:latin typeface="Liberation Mono"/>
            </a:endParaRPr>
          </a:p>
          <a:p>
            <a:r>
              <a:rPr lang="en-US" sz="2000" dirty="0">
                <a:solidFill>
                  <a:srgbClr val="0077AA"/>
                </a:solidFill>
                <a:latin typeface="Liberation Mono"/>
              </a:rPr>
              <a:t>{DEALLOCATE | DROP} PREPARE </a:t>
            </a:r>
            <a:r>
              <a:rPr lang="en-US" sz="2000" dirty="0">
                <a:latin typeface="Liberation Mono"/>
              </a:rPr>
              <a:t>stmt_name</a:t>
            </a:r>
          </a:p>
        </p:txBody>
      </p:sp>
    </p:spTree>
    <p:extLst>
      <p:ext uri="{BB962C8B-B14F-4D97-AF65-F5344CB8AC3E}">
        <p14:creationId xmlns:p14="http://schemas.microsoft.com/office/powerpoint/2010/main" val="195716439"/>
      </p:ext>
    </p:extLst>
  </p:cSld>
  <p:clrMapOvr>
    <a:masterClrMapping/>
  </p:clrMapOvr>
  <p:transition/>
</p:sld>
</file>

<file path=ppt/slides/slide27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'SELECT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'SELECT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solidFill>
            <a:schemeClr val="bg2">
              <a:lumMod val="10000"/>
            </a:schemeClr>
          </a:solidFill>
        </p:spPr>
        <p:txBody>
          <a:bodyPr wrap="square">
            <a:spAutoFit/>
          </a:bodyPr>
          <a:lstStyle/>
          <a:p>
            <a:r>
              <a:rPr lang="en-IN" b="1" dirty="0">
                <a:solidFill>
                  <a:srgbClr val="B7F7E2"/>
                </a:solidFill>
                <a:latin typeface="Arial" panose="020B0604020202020204" pitchFamily="34" charset="0"/>
                <a:cs typeface="Arial" panose="020B0604020202020204" pitchFamily="34" charset="0"/>
              </a:rPr>
              <a:t>Example</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of</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prepared</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459194459"/>
      </p:ext>
    </p:extLst>
  </p:cSld>
  <p:clrMapOvr>
    <a:masterClrMapping/>
  </p:clrMapOvr>
  <p:transition/>
</p:sld>
</file>

<file path=ppt/slides/slide27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2280402828"/>
      </p:ext>
    </p:extLst>
  </p:cSld>
  <p:clrMapOvr>
    <a:masterClrMapping/>
  </p:clrMapOvr>
  <p:transition/>
</p:sld>
</file>

<file path=ppt/slides/slide27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477328"/>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a:p>
            <a:endParaRPr lang="en-IN" dirty="0">
              <a:solidFill>
                <a:srgbClr val="298AE5"/>
              </a:solidFill>
              <a:latin typeface="Arial" panose="020B0604020202020204" pitchFamily="34" charset="0"/>
              <a:cs typeface="Arial" panose="020B0604020202020204" pitchFamily="34" charset="0"/>
            </a:endParaRPr>
          </a:p>
          <a:p>
            <a:r>
              <a:rPr lang="en-IN" dirty="0">
                <a:solidFill>
                  <a:srgbClr val="298AE5"/>
                </a:solidFill>
                <a:latin typeface="Arial" panose="020B0604020202020204" pitchFamily="34" charset="0"/>
                <a:cs typeface="Arial" panose="020B0604020202020204" pitchFamily="34" charset="0"/>
              </a:rPr>
              <a:t>SELECT ... INTO OUTFILE</a:t>
            </a:r>
          </a:p>
          <a:p>
            <a:endParaRPr lang="en-IN" dirty="0">
              <a:solidFill>
                <a:srgbClr val="298AE5"/>
              </a:solidFill>
              <a:latin typeface="Arial" panose="020B0604020202020204" pitchFamily="34" charset="0"/>
              <a:cs typeface="Arial" panose="020B0604020202020204" pitchFamily="34" charset="0"/>
            </a:endParaRPr>
          </a:p>
          <a:p>
            <a:r>
              <a:rPr lang="en-US" dirty="0">
                <a:solidFill>
                  <a:srgbClr val="298AE5"/>
                </a:solidFill>
                <a:latin typeface="Arial" panose="020B0604020202020204" pitchFamily="34" charset="0"/>
                <a:cs typeface="Arial" panose="020B0604020202020204" pitchFamily="34" charset="0"/>
              </a:rPr>
              <a:t>SELECT ... INTO 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442946743"/>
      </p:ext>
    </p:extLst>
  </p:cSld>
  <p:clrMapOvr>
    <a:masterClrMapping/>
  </p:clrMapOvr>
  <p:transition/>
</p:sld>
</file>

<file path=ppt/slides/slide2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3886761492"/>
      </p:ext>
    </p:extLst>
  </p:cSld>
  <p:clrMapOvr>
    <a:masterClrMapping/>
  </p:clrMapOvr>
  <p:transition/>
</p:sld>
</file>

<file path=ppt/slides/slide2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825274082"/>
      </p:ext>
    </p:extLst>
  </p:cSld>
  <p:clrMapOvr>
    <a:masterClrMapping/>
  </p:clrMapOvr>
  <p:transition/>
</p:sld>
</file>

<file path=ppt/slides/slide2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479376" y="1598474"/>
            <a:ext cx="10873208"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empno=7788;</a:t>
            </a:r>
          </a:p>
        </p:txBody>
      </p:sp>
      <p:sp>
        <p:nvSpPr>
          <p:cNvPr id="7" name="Rectangle 6"/>
          <p:cNvSpPr/>
          <p:nvPr/>
        </p:nvSpPr>
        <p:spPr>
          <a:xfrm>
            <a:off x="479376"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max(sal), min(sal)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empno=7788;</a:t>
            </a:r>
          </a:p>
        </p:txBody>
      </p:sp>
    </p:spTree>
    <p:extLst>
      <p:ext uri="{BB962C8B-B14F-4D97-AF65-F5344CB8AC3E}">
        <p14:creationId xmlns:p14="http://schemas.microsoft.com/office/powerpoint/2010/main" val="3813885731"/>
      </p:ext>
    </p:extLst>
  </p:cSld>
  <p:clrMapOvr>
    <a:masterClrMapping/>
  </p:clrMapOvr>
  <p:transition/>
</p:sld>
</file>

<file path=ppt/slides/slide2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335360" y="332656"/>
            <a:ext cx="5736250" cy="1697068"/>
          </a:xfrm>
          <a:prstGeom prst="rect">
            <a:avLst/>
          </a:prstGeom>
        </p:spPr>
        <p:txBody>
          <a:bodyPr wrap="none">
            <a:spAutoFit/>
          </a:bodyPr>
          <a:lstStyle/>
          <a:p>
            <a:pPr>
              <a:lnSpc>
                <a:spcPct val="150000"/>
              </a:lnSpc>
            </a:pPr>
            <a:r>
              <a:rPr lang="en-US" sz="2400" dirty="0">
                <a:solidFill>
                  <a:srgbClr val="00B050"/>
                </a:solidFill>
                <a:latin typeface="Liberation Mono"/>
              </a:rPr>
              <a:t>If not working then do changes in </a:t>
            </a:r>
            <a:r>
              <a:rPr lang="en-US" sz="2400" b="1" i="1" dirty="0">
                <a:solidFill>
                  <a:srgbClr val="00B050"/>
                </a:solidFill>
                <a:latin typeface="Liberation Mono"/>
              </a:rPr>
              <a:t>my.ini</a:t>
            </a:r>
            <a:r>
              <a:rPr lang="en-US" sz="2400" b="1" dirty="0">
                <a:solidFill>
                  <a:srgbClr val="00B050"/>
                </a:solidFill>
                <a:latin typeface="Liberation Mono"/>
              </a:rPr>
              <a:t> file</a:t>
            </a:r>
            <a:r>
              <a:rPr lang="en-US" sz="2400" dirty="0">
                <a:solidFill>
                  <a:srgbClr val="00B050"/>
                </a:solidFill>
                <a:latin typeface="Liberation Mono"/>
              </a:rPr>
              <a:t>.</a:t>
            </a:r>
          </a:p>
          <a:p>
            <a:pPr>
              <a:lnSpc>
                <a:spcPct val="150000"/>
              </a:lnSpc>
            </a:pPr>
            <a:r>
              <a:rPr lang="en-US" sz="2400" dirty="0">
                <a:solidFill>
                  <a:srgbClr val="298AE5"/>
                </a:solidFill>
                <a:latin typeface="Liberation Mono"/>
                <a:cs typeface="Arial" panose="020B0604020202020204" pitchFamily="34" charset="0"/>
              </a:rPr>
              <a:t>secure_file_priv = ""</a:t>
            </a:r>
          </a:p>
          <a:p>
            <a:pPr>
              <a:lnSpc>
                <a:spcPct val="150000"/>
              </a:lnSpc>
            </a:pPr>
            <a:r>
              <a:rPr lang="en-US" sz="2400" dirty="0">
                <a:solidFill>
                  <a:srgbClr val="298AE5"/>
                </a:solidFill>
                <a:latin typeface="Liberation Mono"/>
                <a:cs typeface="Arial" panose="020B0604020202020204" pitchFamily="34" charset="0"/>
              </a:rPr>
              <a:t>SHOW VARIABLES LIKE "secure_file_priv";</a:t>
            </a:r>
          </a:p>
        </p:txBody>
      </p:sp>
    </p:spTree>
    <p:extLst>
      <p:ext uri="{BB962C8B-B14F-4D97-AF65-F5344CB8AC3E}">
        <p14:creationId xmlns:p14="http://schemas.microsoft.com/office/powerpoint/2010/main" val="2360730901"/>
      </p:ext>
    </p:extLst>
  </p:cSld>
  <p:clrMapOvr>
    <a:masterClrMapping/>
  </p:clrMapOvr>
  <p:transition/>
</p:sld>
</file>

<file path=ppt/slides/slide2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OUTFILE</a:t>
            </a:r>
          </a:p>
        </p:txBody>
      </p:sp>
      <p:sp>
        <p:nvSpPr>
          <p:cNvPr id="7" name="Rectangle 6"/>
          <p:cNvSpPr/>
          <p:nvPr/>
        </p:nvSpPr>
        <p:spPr>
          <a:xfrm>
            <a:off x="335360" y="2149113"/>
            <a:ext cx="11377264" cy="264687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"d:/Test/o.txt";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"d:/Test/o.csv";</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"d:/Test/o.txt"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"d:/Test/o.csv"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"d:/Test/o.txt"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'\n';</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a:t>
            </a:r>
            <a:r>
              <a:rPr lang="en-IN" dirty="0">
                <a:latin typeface="Liberation Mono"/>
                <a:cs typeface="Arial" panose="020B0604020202020204" pitchFamily="34" charset="0"/>
              </a:rPr>
              <a:t>emp</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"d:/Test/o.txt"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'\n';</a:t>
            </a:r>
          </a:p>
        </p:txBody>
      </p:sp>
    </p:spTree>
    <p:extLst>
      <p:ext uri="{BB962C8B-B14F-4D97-AF65-F5344CB8AC3E}">
        <p14:creationId xmlns:p14="http://schemas.microsoft.com/office/powerpoint/2010/main" val="1701430608"/>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1123055916"/>
      </p:ext>
    </p:extLst>
  </p:cSld>
  <p:clrMapOvr>
    <a:masterClrMapping/>
  </p:clrMapOvr>
  <p:transition/>
</p:sld>
</file>

<file path=ppt/slides/slide2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369332"/>
          </a:xfrm>
          <a:prstGeom prst="rect">
            <a:avLst/>
          </a:prstGeom>
        </p:spPr>
        <p:txBody>
          <a:bodyPr wrap="square">
            <a:spAutoFit/>
          </a:bodyPr>
          <a:lstStyle/>
          <a:p>
            <a:r>
              <a:rPr lang="en-US" dirty="0">
                <a:solidFill>
                  <a:srgbClr val="298AE5"/>
                </a:solidFill>
                <a:latin typeface="Arial" panose="020B0604020202020204" pitchFamily="34" charset="0"/>
                <a:cs typeface="Arial" panose="020B0604020202020204" pitchFamily="34" charset="0"/>
              </a:rPr>
              <a:t>SELECT ... INTO DUMPFILE</a:t>
            </a:r>
            <a:endParaRPr lang="en-IN" dirty="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sz="1600"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sz="1600" dirty="0">
                <a:latin typeface="Arial" panose="020B0604020202020204" pitchFamily="34" charset="0"/>
                <a:cs typeface="Arial" panose="020B0604020202020204" pitchFamily="34" charset="0"/>
              </a:rPr>
              <a:t> empno = 7788 </a:t>
            </a:r>
            <a:r>
              <a:rPr lang="en-IN" dirty="0">
                <a:solidFill>
                  <a:srgbClr val="0077AA"/>
                </a:solidFill>
                <a:latin typeface="Liberation Mono"/>
                <a:cs typeface="Arial" panose="020B0604020202020204" pitchFamily="34" charset="0"/>
              </a:rPr>
              <a:t>INTO</a:t>
            </a:r>
            <a:r>
              <a:rPr lang="en-IN" sz="1600"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sz="1600" dirty="0">
                <a:latin typeface="Arial" panose="020B0604020202020204" pitchFamily="34" charset="0"/>
                <a:cs typeface="Arial" panose="020B0604020202020204" pitchFamily="34" charset="0"/>
              </a:rPr>
              <a:t> "d:/Test/o.txt";</a:t>
            </a:r>
          </a:p>
        </p:txBody>
      </p:sp>
    </p:spTree>
    <p:extLst>
      <p:ext uri="{BB962C8B-B14F-4D97-AF65-F5344CB8AC3E}">
        <p14:creationId xmlns:p14="http://schemas.microsoft.com/office/powerpoint/2010/main" val="3290262035"/>
      </p:ext>
    </p:extLst>
  </p:cSld>
  <p:clrMapOvr>
    <a:masterClrMapping/>
  </p:clrMapOvr>
  <p:transition/>
</p:sld>
</file>

<file path=ppt/slides/slide2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07776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WHERE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ORDER BY occurs within a subquery and also is applied in the outer query, the outermost ORDER BY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LIMIT occurs within a subquery and also is applied in the outer query, the outermost LIMIT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latin typeface="Arial" panose="020B0604020202020204" pitchFamily="34" charset="0"/>
                <a:cs typeface="Arial" panose="020B0604020202020204" pitchFamily="34" charset="0"/>
              </a:rPr>
              <a:t>&lt;&gt;, &lt;, &gt;, &lt;=, and &gt;=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latin typeface="Arial" panose="020B0604020202020204" pitchFamily="34" charset="0"/>
                <a:cs typeface="Arial" panose="020B0604020202020204" pitchFamily="34" charset="0"/>
              </a:rPr>
              <a:t>IN, ANY</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SELECT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4724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 subquery may occur in:</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SELECT</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FROM</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WHERE</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A HAVING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25032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 subquery's outer statement can be any one of :</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DELETE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Tree>
    <p:extLst>
      <p:ext uri="{BB962C8B-B14F-4D97-AF65-F5344CB8AC3E}">
        <p14:creationId xmlns:p14="http://schemas.microsoft.com/office/powerpoint/2010/main" val="2837448133"/>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rgbClr val="C00000"/>
                </a:solidFill>
                <a:latin typeface="Arial" panose="020B0604020202020204" pitchFamily="34" charset="0"/>
                <a:cs typeface="Arial" panose="020B0604020202020204" pitchFamily="34" charset="0"/>
              </a:rPr>
              <a:t>I</a:t>
            </a:r>
            <a:r>
              <a:rPr lang="en-IN" sz="2400" b="1" i="1" dirty="0">
                <a:solidFill>
                  <a:srgbClr val="C41A1A"/>
                </a:solidFill>
                <a:latin typeface="Arial" panose="020B0604020202020204" pitchFamily="34" charset="0"/>
                <a:cs typeface="Arial" panose="020B0604020202020204" pitchFamily="34" charset="0"/>
              </a:rPr>
              <a:t>N</a:t>
            </a:r>
            <a:r>
              <a:rPr lang="en-IN" sz="2400" dirty="0">
                <a:latin typeface="Arial" panose="020B0604020202020204" pitchFamily="34" charset="0"/>
                <a:cs typeface="Arial" panose="020B0604020202020204" pitchFamily="34" charset="0"/>
              </a:rPr>
              <a:t>, </a:t>
            </a:r>
            <a:r>
              <a:rPr lang="en-IN" sz="2400" b="1" i="1" dirty="0">
                <a:solidFill>
                  <a:srgbClr val="C41A1A"/>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rgbClr val="C41A1A"/>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sp>
        <p:nvSpPr>
          <p:cNvPr id="5" name="Rectangle 3"/>
          <p:cNvSpPr>
            <a:spLocks noChangeArrowheads="1"/>
          </p:cNvSpPr>
          <p:nvPr/>
        </p:nvSpPr>
        <p:spPr bwMode="auto">
          <a:xfrm>
            <a:off x="335360" y="1453517"/>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INSERT INTO table_name [ (column1 [, column2 ]) ] SELECT [ *|column1 [, column2 ] FROM table1 [, table2 ] [ WHERE VALUE OPERATOR ]; </a:t>
            </a: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688348"/>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2" name="Rectangle 11">
            <a:extLst>
              <a:ext uri="{FF2B5EF4-FFF2-40B4-BE49-F238E27FC236}">
                <a16:creationId xmlns:a16="http://schemas.microsoft.com/office/drawing/2014/main" id="{EF098BF8-D89F-42CF-A1AE-8F99CCCB3D3D}"/>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034304229"/>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1ECDAC06-F040-4BA4-9E21-503DF0085CD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3">
            <a:extLst>
              <a:ext uri="{FF2B5EF4-FFF2-40B4-BE49-F238E27FC236}">
                <a16:creationId xmlns:a16="http://schemas.microsoft.com/office/drawing/2014/main" id="{62A1D8DE-A1E6-477A-9219-FB81AE87172C}"/>
              </a:ext>
            </a:extLst>
          </p:cNvPr>
          <p:cNvSpPr>
            <a:spLocks noChangeArrowheads="1"/>
          </p:cNvSpPr>
          <p:nvPr/>
        </p:nvSpPr>
        <p:spPr bwMode="auto">
          <a:xfrm>
            <a:off x="335360" y="1453517"/>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UPDATE table_name SET column_name = new value [ WHERE OPERATOR [ VALUE ] (SELECT column_name FROM table_name) [ WHERE) ] </a:t>
            </a:r>
          </a:p>
        </p:txBody>
      </p:sp>
    </p:spTree>
    <p:extLst>
      <p:ext uri="{BB962C8B-B14F-4D97-AF65-F5344CB8AC3E}">
        <p14:creationId xmlns:p14="http://schemas.microsoft.com/office/powerpoint/2010/main" val="1705078708"/>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014B4058-975E-4DEC-8359-357351836FBF}"/>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3">
            <a:extLst>
              <a:ext uri="{FF2B5EF4-FFF2-40B4-BE49-F238E27FC236}">
                <a16:creationId xmlns:a16="http://schemas.microsoft.com/office/drawing/2014/main" id="{AC8702CE-000F-4092-A40E-442CC9944D72}"/>
              </a:ext>
            </a:extLst>
          </p:cNvPr>
          <p:cNvSpPr>
            <a:spLocks noChangeArrowheads="1"/>
          </p:cNvSpPr>
          <p:nvPr/>
        </p:nvSpPr>
        <p:spPr bwMode="auto">
          <a:xfrm>
            <a:off x="335360" y="1453517"/>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DELETE FROM table_name [ WHERE OPERATOR [ VALUE ] (SELECT column_name FROM table_name) [ WHERE) ]</a:t>
            </a:r>
          </a:p>
        </p:txBody>
      </p:sp>
    </p:spTree>
    <p:extLst>
      <p:ext uri="{BB962C8B-B14F-4D97-AF65-F5344CB8AC3E}">
        <p14:creationId xmlns:p14="http://schemas.microsoft.com/office/powerpoint/2010/main" val="3087056985"/>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334566" y="1117188"/>
            <a:ext cx="11593288" cy="3647152"/>
          </a:xfrm>
          <a:prstGeom prst="rect">
            <a:avLst/>
          </a:prstGeom>
        </p:spPr>
        <p:txBody>
          <a:bodyPr wrap="square">
            <a:spAutoFit/>
          </a:bodyPr>
          <a:lstStyle/>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The Subquery as Scalar Operand</a:t>
            </a:r>
            <a:r>
              <a:rPr lang="en-IN" sz="2100" dirty="0">
                <a:solidFill>
                  <a:srgbClr val="C00000"/>
                </a:solidFill>
                <a:latin typeface="Arial" panose="020B0604020202020204" pitchFamily="34" charset="0"/>
                <a:cs typeface="Arial" panose="020B0604020202020204" pitchFamily="34" charset="0"/>
              </a:rPr>
              <a:t> – </a:t>
            </a:r>
            <a:r>
              <a:rPr lang="en-IN" sz="21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Comparisons using Subqueries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bg1">
                    <a:lumMod val="50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Single row subquery</a:t>
            </a:r>
            <a:r>
              <a:rPr lang="en-IN" sz="21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in the FROM Clause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Inline Views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ALL, ANY, IN, or SOME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bg1">
                    <a:lumMod val="50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Multiple row subquery</a:t>
            </a:r>
            <a:r>
              <a:rPr lang="en-IN" sz="21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Row Subqueries</a:t>
            </a:r>
          </a:p>
        </p:txBody>
      </p:sp>
    </p:spTree>
    <p:extLst>
      <p:ext uri="{BB962C8B-B14F-4D97-AF65-F5344CB8AC3E}">
        <p14:creationId xmlns:p14="http://schemas.microsoft.com/office/powerpoint/2010/main" val="1986046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48356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1, 2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NULL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tx1">
                    <a:lumMod val="85000"/>
                    <a:lumOff val="1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14991"/>
            <a:ext cx="11270046" cy="101566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39127"/>
            <a:ext cx="11449272" cy="122597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0089A4"/>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0089A4"/>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313607"/>
            <a:ext cx="7650476"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(subquery)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9" name="Rectangle 8">
            <a:extLst>
              <a:ext uri="{FF2B5EF4-FFF2-40B4-BE49-F238E27FC236}">
                <a16:creationId xmlns:a16="http://schemas.microsoft.com/office/drawing/2014/main" id="{0913A3F4-D90D-4C9D-B4D0-FF6DA3A610E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555894142"/>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 </a:t>
            </a:r>
            <a:r>
              <a:rPr lang="en-US" dirty="0">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5 + 5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4943490"/>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in </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10, 20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9" name="Rectangle 8">
            <a:extLst>
              <a:ext uri="{FF2B5EF4-FFF2-40B4-BE49-F238E27FC236}">
                <a16:creationId xmlns:a16="http://schemas.microsoft.com/office/drawing/2014/main" id="{36D69778-A9FA-4486-A345-76E4A26855D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313607"/>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(subquery)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(subquery)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Tree>
    <p:extLst>
      <p:ext uri="{BB962C8B-B14F-4D97-AF65-F5344CB8AC3E}">
        <p14:creationId xmlns:p14="http://schemas.microsoft.com/office/powerpoint/2010/main" val="4276567948"/>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 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0077AA"/>
                </a:solidFill>
                <a:latin typeface="Liberation Mono"/>
              </a:rPr>
              <a:t>COUNT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COUNT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381768698"/>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3044567"/>
            <a:ext cx="12000656" cy="1846659"/>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:=0;</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 @x + 1 as R1,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 5;</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 @cnt + 1 R1, 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E1</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 0;</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tx1">
                    <a:lumMod val="85000"/>
                    <a:lumOff val="15000"/>
                  </a:schemeClr>
                </a:solidFill>
                <a:latin typeface="Liberation Mono"/>
                <a:ea typeface="Times New Roman" panose="02020603050405020304" pitchFamily="18" charset="0"/>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tx1">
                    <a:lumMod val="85000"/>
                    <a:lumOff val="15000"/>
                  </a:schemeClr>
                </a:solidFill>
                <a:latin typeface="Liberation Mono"/>
                <a:ea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M</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88255"/>
            <a:ext cx="2599127" cy="895290"/>
          </a:xfrm>
          <a:prstGeom prst="rect">
            <a:avLst/>
          </a:prstGeom>
        </p:spPr>
      </p:pic>
      <p:sp>
        <p:nvSpPr>
          <p:cNvPr id="9" name="Rectangle 8">
            <a:extLst>
              <a:ext uri="{FF2B5EF4-FFF2-40B4-BE49-F238E27FC236}">
                <a16:creationId xmlns:a16="http://schemas.microsoft.com/office/drawing/2014/main" id="{80929AC7-FA74-42D9-9091-9B54C6999F2E}"/>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F1AC34AE-65CB-4807-8585-F4B2095C0287}"/>
              </a:ext>
            </a:extLst>
          </p:cNvPr>
          <p:cNvSpPr/>
          <p:nvPr/>
        </p:nvSpPr>
        <p:spPr>
          <a:xfrm>
            <a:off x="317731" y="1313607"/>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(subquery)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 FROM (subquery) [AS] name ...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spTree>
    <p:extLst>
      <p:ext uri="{BB962C8B-B14F-4D97-AF65-F5344CB8AC3E}">
        <p14:creationId xmlns:p14="http://schemas.microsoft.com/office/powerpoint/2010/main" val="4049327036"/>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89100" y="147936"/>
            <a:ext cx="8826500"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 ANY.</a:t>
            </a:r>
          </a:p>
        </p:txBody>
      </p:sp>
      <p:sp>
        <p:nvSpPr>
          <p:cNvPr id="5" name="Rectangle 4"/>
          <p:cNvSpPr/>
          <p:nvPr/>
        </p:nvSpPr>
        <p:spPr>
          <a:xfrm>
            <a:off x="1676400" y="762001"/>
            <a:ext cx="8839200"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spTree>
    <p:extLst>
      <p:ext uri="{BB962C8B-B14F-4D97-AF65-F5344CB8AC3E}">
        <p14:creationId xmlns:p14="http://schemas.microsoft.com/office/powerpoint/2010/main" val="633614632"/>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or SOME</a:t>
            </a:r>
          </a:p>
        </p:txBody>
      </p:sp>
      <p:sp>
        <p:nvSpPr>
          <p:cNvPr id="3" name="Rectangle 2"/>
          <p:cNvSpPr/>
          <p:nvPr/>
        </p:nvSpPr>
        <p:spPr>
          <a:xfrm>
            <a:off x="335361" y="728008"/>
            <a:ext cx="10180240"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350678"/>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5+5, 10+10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10, 20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10, 20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334587"/>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854677"/>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0002" y="34290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8522"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476672"/>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or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10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'ADAMS'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'ADAMS'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'ADAMS'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263352" y="4482006"/>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b="1" dirty="0">
                <a:solidFill>
                  <a:srgbClr val="E0D612"/>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1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Tree>
    <p:extLst>
      <p:ext uri="{BB962C8B-B14F-4D97-AF65-F5344CB8AC3E}">
        <p14:creationId xmlns:p14="http://schemas.microsoft.com/office/powerpoint/2010/main" val="2524787196"/>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335360" y="2027873"/>
            <a:ext cx="11449272"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b="1" dirty="0">
                <a:solidFill>
                  <a:srgbClr val="E0D612"/>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b="1" dirty="0">
                <a:solidFill>
                  <a:srgbClr val="E0D612"/>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b="1" dirty="0">
                <a:solidFill>
                  <a:srgbClr val="E0D612"/>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814467614"/>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30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877985"/>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b="1" dirty="0">
                <a:solidFill>
                  <a:srgbClr val="E0D612"/>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634750841"/>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335360" y="2320007"/>
            <a:ext cx="11593288"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Arial" pitchFamily="34" charset="0"/>
                <a:ea typeface="MS Mincho" pitchFamily="49" charset="-128"/>
                <a:cs typeface="Arial" pitchFamily="34" charset="0"/>
              </a:rPr>
              <a:t>e.g.</a:t>
            </a:r>
            <a:r>
              <a:rPr lang="en-US" sz="2400" dirty="0">
                <a:latin typeface="Arial" pitchFamily="34" charset="0"/>
                <a:ea typeface="MS Mincho" pitchFamily="49" charset="-128"/>
                <a:cs typeface="Arial" pitchFamily="34" charset="0"/>
              </a:rPr>
              <a:t>, in a school database, </a:t>
            </a:r>
            <a:r>
              <a:rPr lang="en-US" sz="2400" b="1" dirty="0">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courses </a:t>
            </a:r>
            <a:r>
              <a:rPr lang="en-US" sz="2400" dirty="0">
                <a:latin typeface="Arial" pitchFamily="34" charset="0"/>
                <a:ea typeface="MS Mincho" pitchFamily="49" charset="-128"/>
                <a:cs typeface="Arial" pitchFamily="34" charset="0"/>
              </a:rPr>
              <a:t>can be considered as </a:t>
            </a:r>
            <a:r>
              <a:rPr lang="en-US" sz="2400" b="1" dirty="0">
                <a:latin typeface="Arial" pitchFamily="34" charset="0"/>
                <a:ea typeface="MS Mincho" pitchFamily="49" charset="-128"/>
                <a:cs typeface="Arial" pitchFamily="34" charset="0"/>
              </a:rPr>
              <a:t>entities</a:t>
            </a:r>
            <a:r>
              <a:rPr lang="en-US" sz="2400" dirty="0">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3143672" y="5324818"/>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335360" y="948407"/>
            <a:ext cx="11593288" cy="892552"/>
          </a:xfrm>
          <a:prstGeom prst="rect">
            <a:avLst/>
          </a:prstGeom>
        </p:spPr>
        <p:txBody>
          <a:bodyPr wrap="square">
            <a:spAutoFit/>
          </a:bodyPr>
          <a:lstStyle/>
          <a:p>
            <a:r>
              <a:rPr lang="en-US" sz="2400" dirty="0">
                <a:latin typeface="Arial" pitchFamily="34" charset="0"/>
                <a:cs typeface="Arial" pitchFamily="34" charset="0"/>
              </a:rPr>
              <a:t>In relation to a database , an entity is a </a:t>
            </a:r>
            <a:r>
              <a:rPr lang="en-US" sz="2800" b="1" dirty="0">
                <a:solidFill>
                  <a:srgbClr val="C00000"/>
                </a:solidFill>
                <a:latin typeface="Arial" pitchFamily="34" charset="0"/>
                <a:cs typeface="Arial" pitchFamily="34" charset="0"/>
              </a:rPr>
              <a:t>person</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place</a:t>
            </a:r>
            <a:r>
              <a:rPr lang="en-US" sz="2800" b="1" dirty="0">
                <a:latin typeface="Arial" pitchFamily="34" charset="0"/>
                <a:cs typeface="Arial" pitchFamily="34" charset="0"/>
              </a:rPr>
              <a:t>, </a:t>
            </a:r>
            <a:r>
              <a:rPr lang="en-US" sz="2400" dirty="0">
                <a:latin typeface="Arial" pitchFamily="34" charset="0"/>
                <a:cs typeface="Arial" pitchFamily="34" charset="0"/>
              </a:rPr>
              <a:t>or</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thing</a:t>
            </a:r>
            <a:r>
              <a:rPr lang="en-US" sz="2400" dirty="0">
                <a:solidFill>
                  <a:srgbClr val="C00000"/>
                </a:solidFill>
                <a:latin typeface="Arial" pitchFamily="34" charset="0"/>
                <a:cs typeface="Arial" pitchFamily="34" charset="0"/>
              </a:rPr>
              <a:t> </a:t>
            </a:r>
            <a:r>
              <a:rPr lang="en-US" sz="2400" dirty="0">
                <a:latin typeface="Arial" pitchFamily="34" charset="0"/>
                <a:cs typeface="Arial" pitchFamily="34" charset="0"/>
              </a:rPr>
              <a:t>about which data can be stored.</a:t>
            </a:r>
          </a:p>
        </p:txBody>
      </p:sp>
      <p:sp>
        <p:nvSpPr>
          <p:cNvPr id="7" name="Rectangle 6"/>
          <p:cNvSpPr/>
          <p:nvPr/>
        </p:nvSpPr>
        <p:spPr>
          <a:xfrm>
            <a:off x="1524000" y="1"/>
            <a:ext cx="91440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
        <p:nvSpPr>
          <p:cNvPr id="4" name="Rectangle 3"/>
          <p:cNvSpPr/>
          <p:nvPr/>
        </p:nvSpPr>
        <p:spPr>
          <a:xfrm>
            <a:off x="335361" y="3615407"/>
            <a:ext cx="11593288" cy="461665"/>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spTree>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Tree>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1676400" y="792597"/>
            <a:ext cx="3097875"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399354" y="3717032"/>
            <a:ext cx="11393292" cy="1323439"/>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1655" y="5599212"/>
            <a:ext cx="5844402" cy="98965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6824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11233248" cy="3662541"/>
            <a:chOff x="1816224" y="2348880"/>
            <a:chExt cx="8312224"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476175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7680176"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Tree>
    <p:extLst>
      <p:ext uri="{BB962C8B-B14F-4D97-AF65-F5344CB8AC3E}">
        <p14:creationId xmlns:p14="http://schemas.microsoft.com/office/powerpoint/2010/main" val="2765306214"/>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p>
        </p:txBody>
      </p:sp>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2132856"/>
            <a:ext cx="5509323" cy="2520280"/>
          </a:xfrm>
          <a:prstGeom prst="rect">
            <a:avLst/>
          </a:prstGeom>
        </p:spPr>
      </p:pic>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39027"/>
            <a:ext cx="5040560" cy="2535622"/>
          </a:xfrm>
          <a:prstGeom prst="rect">
            <a:avLst/>
          </a:prstGeom>
        </p:spPr>
      </p:pic>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3100608"/>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spTree>
    <p:extLst>
      <p:ext uri="{BB962C8B-B14F-4D97-AF65-F5344CB8AC3E}">
        <p14:creationId xmlns:p14="http://schemas.microsoft.com/office/powerpoint/2010/main" val="3099948231"/>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endParaRPr lang="en-US" sz="2000" dirty="0">
              <a:solidFill>
                <a:srgbClr val="0077AA"/>
              </a:solidFill>
              <a:latin typeface="Liberation Mono"/>
            </a:endParaRP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endParaRPr lang="en-US" sz="2000" dirty="0">
              <a:solidFill>
                <a:srgbClr val="0077AA"/>
              </a:solidFill>
              <a:latin typeface="Liberation Mono"/>
            </a:endParaRPr>
          </a:p>
        </p:txBody>
      </p:sp>
      <p:sp>
        <p:nvSpPr>
          <p:cNvPr id="8" name="Rectangle 7"/>
          <p:cNvSpPr/>
          <p:nvPr/>
        </p:nvSpPr>
        <p:spPr>
          <a:xfrm>
            <a:off x="268826" y="1112721"/>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m.name, s.name, m.rate, s.rate, m.rate + s.rate as "</a:t>
            </a:r>
            <a:r>
              <a:rPr lang="en-US" dirty="0">
                <a:solidFill>
                  <a:srgbClr val="92D050"/>
                </a:solidFill>
                <a:latin typeface="Liberation Mono"/>
              </a:rPr>
              <a:t>Total</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menucard m, softdrink s;</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Tree>
    <p:extLst>
      <p:ext uri="{BB962C8B-B14F-4D97-AF65-F5344CB8AC3E}">
        <p14:creationId xmlns:p14="http://schemas.microsoft.com/office/powerpoint/2010/main" val="1947568304"/>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0077AA"/>
                </a:solidFill>
                <a:latin typeface="Liberation Mono"/>
              </a:rPr>
              <a:t>COUNT</a:t>
            </a:r>
            <a:r>
              <a:rPr lang="en-US" dirty="0">
                <a:latin typeface="Liberation Mono"/>
              </a:rPr>
              <a:t>(*) "Total Employees", rate * COUNT(*) "</a:t>
            </a:r>
            <a:r>
              <a:rPr lang="en-US" dirty="0">
                <a:solidFill>
                  <a:srgbClr val="92D050"/>
                </a:solidFill>
                <a:latin typeface="Liberation Mono"/>
              </a:rPr>
              <a:t>Total Cost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rgbClr val="E0D612"/>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rgbClr val="E0D612"/>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spTree>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722855"/>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Tree>
    <p:extLst>
      <p:ext uri="{BB962C8B-B14F-4D97-AF65-F5344CB8AC3E}">
        <p14:creationId xmlns:p14="http://schemas.microsoft.com/office/powerpoint/2010/main" val="1669231532"/>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556792"/>
            <a:ext cx="11637996" cy="4032448"/>
          </a:xfrm>
          <a:prstGeom prst="rect">
            <a:avLst/>
          </a:prstGeom>
        </p:spPr>
      </p:pic>
    </p:spTree>
    <p:extLst>
      <p:ext uri="{BB962C8B-B14F-4D97-AF65-F5344CB8AC3E}">
        <p14:creationId xmlns:p14="http://schemas.microsoft.com/office/powerpoint/2010/main" val="2999391625"/>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44831"/>
            </a:xfrm>
            <a:prstGeom prst="rect">
              <a:avLst/>
            </a:prstGeom>
            <a:noFill/>
          </p:spPr>
          <p:txBody>
            <a:bodyPr wrap="square">
              <a:spAutoFit/>
            </a:bodyPr>
            <a:lstStyle/>
            <a:p>
              <a:r>
                <a:rPr lang="en-US" sz="2000" b="1" dirty="0">
                  <a:latin typeface="Liberation Mono"/>
                  <a:cs typeface="Arial" panose="020B0604020202020204" pitchFamily="34" charset="0"/>
                </a:rPr>
                <a:t>tableA </a:t>
              </a:r>
              <a:r>
                <a:rPr lang="en-US" sz="2000" b="1" dirty="0">
                  <a:solidFill>
                    <a:srgbClr val="0077AA"/>
                  </a:solidFill>
                  <a:latin typeface="Liberation Mono"/>
                  <a:ea typeface="Times New Roman" panose="02020603050405020304" pitchFamily="18" charset="0"/>
                </a:rPr>
                <a:t>Table </a:t>
              </a:r>
              <a:endParaRPr lang="en-IN" sz="2000" b="1"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44832"/>
            </a:xfrm>
            <a:prstGeom prst="rect">
              <a:avLst/>
            </a:prstGeom>
            <a:noFill/>
          </p:spPr>
          <p:txBody>
            <a:bodyPr wrap="square">
              <a:spAutoFit/>
            </a:bodyPr>
            <a:lstStyle/>
            <a:p>
              <a:r>
                <a:rPr lang="en-US" sz="2000" b="1" dirty="0">
                  <a:latin typeface="Liberation Mono"/>
                  <a:cs typeface="Arial" panose="020B0604020202020204" pitchFamily="34" charset="0"/>
                </a:rPr>
                <a:t>tableB </a:t>
              </a:r>
              <a:r>
                <a:rPr lang="en-US" sz="2000" b="1" dirty="0">
                  <a:solidFill>
                    <a:srgbClr val="0077AA"/>
                  </a:solidFill>
                  <a:latin typeface="Liberation Mono"/>
                  <a:ea typeface="Times New Roman" panose="02020603050405020304" pitchFamily="18" charset="0"/>
                </a:rPr>
                <a:t>Table </a:t>
              </a:r>
              <a:endParaRPr lang="en-IN" sz="2000" b="1"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85000" lnSpcReduction="100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77218"/>
          </a:xfrm>
          <a:prstGeom prst="rect">
            <a:avLst/>
          </a:prstGeom>
        </p:spPr>
        <p:txBody>
          <a:bodyPr wrap="square">
            <a:spAutoFit/>
          </a:bodyPr>
          <a:lstStyle/>
          <a:p>
            <a:pPr algn="just"/>
            <a:r>
              <a:rPr lang="en-IN" sz="2400" b="1" i="1" dirty="0">
                <a:solidFill>
                  <a:srgbClr val="DBC04D"/>
                </a:solidFill>
              </a:rPr>
              <a:t>ON Contrition</a:t>
            </a:r>
          </a:p>
          <a:p>
            <a:pPr marL="285750" indent="-285750" algn="just">
              <a:buFont typeface="Arial" panose="020B0604020202020204" pitchFamily="34" charset="0"/>
              <a:buChar char="•"/>
            </a:pPr>
            <a:r>
              <a:rPr lang="en-IN" sz="2000" dirty="0"/>
              <a:t>When this join condition gets applied none of the columns of the relation will get eliminated in the result set.</a:t>
            </a:r>
          </a:p>
          <a:p>
            <a:pPr marL="285750" indent="-285750" algn="just">
              <a:buFont typeface="Arial" panose="020B0604020202020204" pitchFamily="34" charset="0"/>
              <a:buChar char="•"/>
            </a:pPr>
            <a:r>
              <a:rPr lang="en-IN" sz="2000" dirty="0"/>
              <a:t>In order to apply this join condition, on any two tables they need not to have any common column.</a:t>
            </a:r>
          </a:p>
        </p:txBody>
      </p:sp>
      <p:sp>
        <p:nvSpPr>
          <p:cNvPr id="4" name="Rectangle 3"/>
          <p:cNvSpPr/>
          <p:nvPr/>
        </p:nvSpPr>
        <p:spPr>
          <a:xfrm>
            <a:off x="263352" y="3505201"/>
            <a:ext cx="11737304" cy="1384995"/>
          </a:xfrm>
          <a:prstGeom prst="rect">
            <a:avLst/>
          </a:prstGeom>
        </p:spPr>
        <p:txBody>
          <a:bodyPr wrap="square">
            <a:spAutoFit/>
          </a:bodyPr>
          <a:lstStyle/>
          <a:p>
            <a:pPr algn="just"/>
            <a:r>
              <a:rPr lang="en-IN" sz="2400" b="1" i="1" dirty="0">
                <a:solidFill>
                  <a:srgbClr val="DBC04D"/>
                </a:solidFill>
              </a:rPr>
              <a:t>USING Attribute Contrition</a:t>
            </a:r>
            <a:endParaRPr lang="en-IN" sz="2400" dirty="0"/>
          </a:p>
          <a:p>
            <a:pPr marL="342900" indent="-342900" algn="just">
              <a:buFont typeface="Arial" panose="020B0604020202020204" pitchFamily="34" charset="0"/>
              <a:buChar char="•"/>
            </a:pPr>
            <a:r>
              <a:rPr lang="en-IN" sz="2000" dirty="0"/>
              <a:t>When all the common columns are used in the join predicate then the result would be same as Natural join.</a:t>
            </a:r>
          </a:p>
          <a:p>
            <a:pPr marL="342900" indent="-342900" algn="just">
              <a:buFont typeface="Arial" panose="020B0604020202020204" pitchFamily="34" charset="0"/>
              <a:buChar char="•"/>
            </a:pPr>
            <a:r>
              <a:rPr lang="en-IN" sz="2000" dirty="0"/>
              <a:t>In the result set of the join the duplicates of the columns used in the predicate gets eliminated.</a:t>
            </a:r>
          </a:p>
          <a:p>
            <a:pPr marL="342900" indent="-342900" algn="just">
              <a:buFont typeface="Arial" panose="020B0604020202020204" pitchFamily="34" charset="0"/>
              <a:buChar char="•"/>
            </a:pPr>
            <a:r>
              <a:rPr lang="en-US" sz="2000" b="0" i="0" dirty="0">
                <a:effectLst/>
                <a:latin typeface="Roboto" panose="02000000000000000000" pitchFamily="2"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738664"/>
          </a:xfrm>
          <a:prstGeom prst="rect">
            <a:avLst/>
          </a:prstGeom>
        </p:spPr>
        <p:txBody>
          <a:bodyPr wrap="square">
            <a:spAutoFit/>
          </a:bodyPr>
          <a:lstStyle/>
          <a:p>
            <a:r>
              <a:rPr lang="en-IN" sz="2400" b="1" dirty="0">
                <a:solidFill>
                  <a:srgbClr val="FF0000"/>
                </a:solidFill>
                <a:latin typeface="Palatino Linotype" panose="02040502050505030304" pitchFamily="18" charset="0"/>
                <a:cs typeface="Arial" panose="020B0604020202020204" pitchFamily="34" charset="0"/>
              </a:rPr>
              <a:t>Note: </a:t>
            </a:r>
          </a:p>
          <a:p>
            <a:pPr marL="342900" indent="-342900">
              <a:buFont typeface="Arial" panose="020B0604020202020204" pitchFamily="34" charset="0"/>
              <a:buChar char="•"/>
            </a:pPr>
            <a:r>
              <a:rPr lang="en-IN" b="1" dirty="0">
                <a:latin typeface="Palatino Linotype" panose="02040502050505030304" pitchFamily="18" charset="0"/>
                <a:cs typeface="Arial" panose="020B0604020202020204" pitchFamily="34" charset="0"/>
              </a:rPr>
              <a:t>ON </a:t>
            </a:r>
            <a:r>
              <a:rPr lang="en-IN" dirty="0">
                <a:latin typeface="Palatino Linotype" panose="02040502050505030304" pitchFamily="18" charset="0"/>
                <a:cs typeface="Arial" panose="020B0604020202020204" pitchFamily="34" charset="0"/>
              </a:rPr>
              <a:t>clause is optional, If not given </a:t>
            </a:r>
            <a:r>
              <a:rPr lang="en-IN" i="1" dirty="0">
                <a:solidFill>
                  <a:srgbClr val="006C86"/>
                </a:solidFill>
                <a:latin typeface="Palatino Linotype" panose="02040502050505030304" pitchFamily="18" charset="0"/>
                <a:cs typeface="Arial" panose="020B0604020202020204" pitchFamily="34" charset="0"/>
              </a:rPr>
              <a:t>INNER</a:t>
            </a:r>
            <a:r>
              <a:rPr lang="en-IN" i="1" dirty="0">
                <a:solidFill>
                  <a:srgbClr val="006C86"/>
                </a:solidFill>
                <a:latin typeface="Palatino Linotype" panose="02040502050505030304" pitchFamily="18" charset="0"/>
                <a:ea typeface="Times New Roman" panose="02020603050405020304" pitchFamily="18" charset="0"/>
              </a:rPr>
              <a:t> </a:t>
            </a:r>
            <a:r>
              <a:rPr lang="en-IN" i="1" dirty="0">
                <a:solidFill>
                  <a:srgbClr val="006C86"/>
                </a:solidFill>
                <a:latin typeface="Palatino Linotype" panose="02040502050505030304" pitchFamily="18" charset="0"/>
                <a:cs typeface="Arial" panose="020B0604020202020204" pitchFamily="34" charset="0"/>
              </a:rPr>
              <a:t>JOIN </a:t>
            </a:r>
            <a:r>
              <a:rPr lang="en-IN" dirty="0">
                <a:latin typeface="Palatino Linotype" panose="02040502050505030304" pitchFamily="18" charset="0"/>
                <a:cs typeface="Arial" panose="020B0604020202020204" pitchFamily="34" charset="0"/>
              </a:rPr>
              <a:t>works like </a:t>
            </a:r>
            <a:r>
              <a:rPr lang="en-IN" i="1" dirty="0">
                <a:solidFill>
                  <a:srgbClr val="006C86"/>
                </a:solidFill>
                <a:latin typeface="Palatino Linotype" panose="02040502050505030304" pitchFamily="18" charset="0"/>
                <a:cs typeface="Arial" panose="020B0604020202020204" pitchFamily="34" charset="0"/>
              </a:rPr>
              <a:t>CROSS JOIN.</a:t>
            </a:r>
            <a:endParaRPr lang="en-US" i="1" dirty="0">
              <a:solidFill>
                <a:srgbClr val="006C86"/>
              </a:solidFill>
              <a:latin typeface="Palatino Linotype" panose="02040502050505030304" pitchFamily="18" charset="0"/>
            </a:endParaRPr>
          </a:p>
        </p:txBody>
      </p:sp>
    </p:spTree>
    <p:extLst>
      <p:ext uri="{BB962C8B-B14F-4D97-AF65-F5344CB8AC3E}">
        <p14:creationId xmlns:p14="http://schemas.microsoft.com/office/powerpoint/2010/main" val="3009957959"/>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15663"/>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a:t>
            </a:r>
            <a:r>
              <a:rPr lang="en-IN" sz="1600" dirty="0">
                <a:latin typeface="Arial" panose="020B0604020202020204" pitchFamily="34" charset="0"/>
                <a:cs typeface="Arial" panose="020B0604020202020204" pitchFamily="34" charset="0"/>
              </a:rPr>
              <a:t>. </a:t>
            </a:r>
            <a:r>
              <a:rPr lang="en-IN" b="1" i="1"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12" name="Rectangle 11"/>
          <p:cNvSpPr/>
          <p:nvPr/>
        </p:nvSpPr>
        <p:spPr>
          <a:xfrm>
            <a:off x="335360" y="76200"/>
            <a:ext cx="5760640"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sp>
        <p:nvSpPr>
          <p:cNvPr id="3" name="Rectangle 2"/>
          <p:cNvSpPr/>
          <p:nvPr/>
        </p:nvSpPr>
        <p:spPr>
          <a:xfrm>
            <a:off x="263352" y="2132856"/>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e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US" dirty="0">
                <a:latin typeface="Liberation Mono"/>
                <a:cs typeface="Arial" panose="020B0604020202020204" pitchFamily="34" charset="0"/>
              </a:rPr>
              <a:t> qualification q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e.id = q.employeeid;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 . .)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Entity type</a:t>
            </a:r>
            <a:endParaRPr lang="en-US" sz="3200" i="1" dirty="0">
              <a:solidFill>
                <a:srgbClr val="FF9900"/>
              </a:solidFill>
              <a:latin typeface="Arial" pitchFamily="34" charset="0"/>
              <a:cs typeface="Arial" pitchFamily="34" charset="0"/>
            </a:endParaRPr>
          </a:p>
        </p:txBody>
      </p:sp>
    </p:spTree>
  </p:cSld>
  <p:clrMapOvr>
    <a:masterClrMapping/>
  </p:clrMapOvr>
  <p:transition/>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335360" y="1628800"/>
            <a:ext cx="1101722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 name="Picture 1"/>
          <p:cNvPicPr>
            <a:picLocks noChangeAspect="1"/>
          </p:cNvPicPr>
          <p:nvPr/>
        </p:nvPicPr>
        <p:blipFill>
          <a:blip r:embed="rId3" cstate="print"/>
          <a:stretch>
            <a:fillRect/>
          </a:stretch>
        </p:blipFill>
        <p:spPr>
          <a:xfrm>
            <a:off x="394814" y="2645142"/>
            <a:ext cx="11317810" cy="3022795"/>
          </a:xfrm>
          <a:prstGeom prst="rect">
            <a:avLst/>
          </a:prstGeom>
        </p:spPr>
      </p:pic>
      <p:pic>
        <p:nvPicPr>
          <p:cNvPr id="28" name="Picture 27"/>
          <p:cNvPicPr>
            <a:picLocks noChangeAspect="1"/>
          </p:cNvPicPr>
          <p:nvPr/>
        </p:nvPicPr>
        <p:blipFill>
          <a:blip r:embed="rId4"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a:extLst>
              <a:ext uri="{FF2B5EF4-FFF2-40B4-BE49-F238E27FC236}">
                <a16:creationId xmlns:a16="http://schemas.microsoft.com/office/drawing/2014/main" id="{9277C5D9-53FB-44B9-87F8-61CFE4543524}"/>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3906557571"/>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and domain.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Tree>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rPr>
              <a:t>NATURAL</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47732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87535" y="5612670"/>
            <a:ext cx="6480720"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499828"/>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join,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 </a:t>
            </a:r>
            <a:r>
              <a:rPr lang="en-US" b="1" dirty="0">
                <a:solidFill>
                  <a:srgbClr val="C74C49"/>
                </a:solidFill>
                <a:latin typeface="Arial" pitchFamily="34" charset="0"/>
                <a:cs typeface="Arial" pitchFamily="34" charset="0"/>
              </a:rPr>
              <a:t>RIGHT OUTER </a:t>
            </a:r>
            <a:r>
              <a:rPr lang="en-US" b="1" dirty="0">
                <a:solidFill>
                  <a:srgbClr val="006C86"/>
                </a:solidFill>
                <a:latin typeface="Arial" pitchFamily="34" charset="0"/>
                <a:cs typeface="Arial" pitchFamily="34" charset="0"/>
              </a:rPr>
              <a:t>join</a:t>
            </a:r>
            <a:r>
              <a:rPr lang="en-US" dirty="0">
                <a:solidFill>
                  <a:srgbClr val="006C86"/>
                </a:solidFill>
                <a:latin typeface="Arial" pitchFamily="34" charset="0"/>
                <a:cs typeface="Arial" pitchFamily="34" charset="0"/>
              </a:rPr>
              <a:t>.</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469990541"/>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b="0" dirty="0">
                          <a:latin typeface="Palatino Linotype" panose="02040502050505030304" pitchFamily="18" charset="0"/>
                        </a:rPr>
                        <a:t>SELECT * FROM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anose="02040502050505030304" pitchFamily="18" charset="0"/>
                        </a:rPr>
                        <a:t> INNER JOIN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anose="02040502050505030304" pitchFamily="18" charset="0"/>
                        </a:rPr>
                        <a:t> ON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anose="02040502050505030304" pitchFamily="18" charset="0"/>
                        </a:rPr>
                        <a:t>.</a:t>
                      </a:r>
                      <a:r>
                        <a:rPr lang="en-US" sz="1800" b="1" dirty="0">
                          <a:latin typeface="Palatino Linotype" panose="02040502050505030304" pitchFamily="18" charset="0"/>
                        </a:rPr>
                        <a:t>A</a:t>
                      </a:r>
                      <a:r>
                        <a:rPr lang="en-US" sz="1800" b="0" baseline="-25000" dirty="0">
                          <a:solidFill>
                            <a:schemeClr val="tx1"/>
                          </a:solidFill>
                          <a:latin typeface="Palatino Linotype" panose="02040502050505030304" pitchFamily="18" charset="0"/>
                        </a:rPr>
                        <a:t>1</a:t>
                      </a:r>
                      <a:r>
                        <a:rPr lang="en-US" sz="1800" b="0" dirty="0">
                          <a:latin typeface="Palatino Linotype" panose="02040502050505030304" pitchFamily="18" charset="0"/>
                        </a:rPr>
                        <a:t> =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anose="02040502050505030304" pitchFamily="18" charset="0"/>
                        </a:rPr>
                        <a:t>.</a:t>
                      </a:r>
                      <a:r>
                        <a:rPr lang="en-US" sz="1800" b="1" dirty="0">
                          <a:latin typeface="Palatino Linotype" panose="02040502050505030304" pitchFamily="18" charset="0"/>
                        </a:rPr>
                        <a:t>A</a:t>
                      </a:r>
                      <a:r>
                        <a:rPr lang="en-US" sz="1800" b="0" baseline="-25000" dirty="0">
                          <a:latin typeface="Palatino Linotype" panose="02040502050505030304" pitchFamily="18" charset="0"/>
                        </a:rPr>
                        <a:t>1</a:t>
                      </a:r>
                      <a:r>
                        <a:rPr lang="en-US" sz="1800" b="0" dirty="0">
                          <a:latin typeface="Palatino Linotype" pitchFamily="18" charset="0"/>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b="0" dirty="0">
                          <a:latin typeface="Palatino Linotype" panose="02040502050505030304" pitchFamily="18" charset="0"/>
                        </a:rPr>
                        <a:t>SELECT * FROM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anose="02040502050505030304" pitchFamily="18" charset="0"/>
                        </a:rPr>
                        <a:t> NATURAL JOIN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itchFamily="18" charset="0"/>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rPr>
              <a:t>SIMPLE</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4,'AC-1'</a:t>
            </a:r>
            <a:r>
              <a:rPr lang="en-IN" dirty="0">
                <a:solidFill>
                  <a:schemeClr val="bg1">
                    <a:lumMod val="65000"/>
                  </a:schemeClr>
                </a:solidFill>
                <a:latin typeface="Liberation Mono"/>
              </a:rPr>
              <a:t>)</a:t>
            </a:r>
            <a:r>
              <a:rPr lang="en-IN" dirty="0">
                <a:latin typeface="Liberation Mono"/>
              </a:rPr>
              <a:t>, (1,'AC-2'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2,'AC-3'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3,'AC-4'</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5,'AC-5'</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1,'C-1'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latin typeface="Liberation Mono"/>
              </a:rPr>
              <a:t>2,'C-2'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7,'C-4'</a:t>
            </a:r>
            <a:r>
              <a:rPr lang="en-IN" dirty="0">
                <a:solidFill>
                  <a:schemeClr val="bg1">
                    <a:lumMod val="65000"/>
                  </a:schemeClr>
                </a:solidFill>
                <a:latin typeface="Liberation Mono"/>
              </a:rPr>
              <a:t>)</a:t>
            </a:r>
            <a:r>
              <a:rPr lang="en-IN" dirty="0">
                <a:latin typeface="Liberation Mono"/>
              </a:rPr>
              <a:t>;</a:t>
            </a:r>
          </a:p>
        </p:txBody>
      </p:sp>
    </p:spTree>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141619635"/>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41368" y="660502"/>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SQL left outer join returns all rows in the left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all the matching rows found in the right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means the result of the SQL left join always contains the rows in the left table. . </a:t>
            </a:r>
            <a:r>
              <a:rPr lang="en-US" b="1" dirty="0">
                <a:latin typeface="Palatino Linotype" panose="02040502050505030304" pitchFamily="18" charset="0"/>
              </a:rPr>
              <a:t>If no matching rows found in the right table, NULL are displayed.</a:t>
            </a:r>
          </a:p>
        </p:txBody>
      </p:sp>
      <p:sp>
        <p:nvSpPr>
          <p:cNvPr id="36" name="Rectangle 35"/>
          <p:cNvSpPr/>
          <p:nvPr/>
        </p:nvSpPr>
        <p:spPr>
          <a:xfrm>
            <a:off x="309522" y="1628800"/>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250285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o </a:t>
            </a:r>
            <a:r>
              <a:rPr lang="en-IN" dirty="0">
                <a:solidFill>
                  <a:srgbClr val="0077AA"/>
                </a:solidFill>
                <a:latin typeface="Liberation Mono"/>
              </a:rPr>
              <a:t>LEFT</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OUTER</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e </a:t>
            </a:r>
            <a:r>
              <a:rPr lang="en-IN" dirty="0">
                <a:solidFill>
                  <a:srgbClr val="DD4A68"/>
                </a:solidFill>
                <a:latin typeface="Liberation Mono"/>
              </a:rPr>
              <a:t>ON</a:t>
            </a:r>
            <a:r>
              <a:rPr lang="en-IN" dirty="0">
                <a:latin typeface="Liberation Mono"/>
                <a:cs typeface="Arial" panose="020B0604020202020204" pitchFamily="34" charset="0"/>
              </a:rPr>
              <a:t> e.id = o.employeeid;</a:t>
            </a:r>
          </a:p>
        </p:txBody>
      </p:sp>
    </p:spTree>
    <p:extLst>
      <p:ext uri="{BB962C8B-B14F-4D97-AF65-F5344CB8AC3E}">
        <p14:creationId xmlns:p14="http://schemas.microsoft.com/office/powerpoint/2010/main" val="13878794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9" name="Group 18"/>
          <p:cNvGrpSpPr/>
          <p:nvPr/>
        </p:nvGrpSpPr>
        <p:grpSpPr>
          <a:xfrm>
            <a:off x="8472264" y="3095197"/>
            <a:ext cx="3534998" cy="3534202"/>
            <a:chOff x="5564023" y="2715357"/>
            <a:chExt cx="3769267"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2179"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71018"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261884"/>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For example,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8749896" cy="1261884"/>
          </a:xfrm>
          <a:prstGeom prst="rect">
            <a:avLst/>
          </a:prstGeom>
        </p:spPr>
        <p:txBody>
          <a:bodyPr wrap="square">
            <a:spAutoFit/>
          </a:bodyPr>
          <a:lstStyle/>
          <a:p>
            <a:pPr algn="just"/>
            <a:r>
              <a:rPr lang="en-IN"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93246"/>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2234012022"/>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LEFT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OUTER</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o </a:t>
            </a:r>
            <a:r>
              <a:rPr lang="en-IN" dirty="0">
                <a:solidFill>
                  <a:srgbClr val="0077AA"/>
                </a:solidFill>
                <a:latin typeface="Liberation Mono"/>
              </a:rPr>
              <a:t>LEFT</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OUTER</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e </a:t>
            </a:r>
            <a:r>
              <a:rPr lang="en-IN" dirty="0">
                <a:solidFill>
                  <a:srgbClr val="DD4A68"/>
                </a:solidFill>
                <a:latin typeface="Liberation Mono"/>
              </a:rPr>
              <a:t>ON</a:t>
            </a:r>
            <a:r>
              <a:rPr lang="en-IN" dirty="0">
                <a:latin typeface="Liberation Mono"/>
                <a:cs typeface="Arial" panose="020B0604020202020204" pitchFamily="34" charset="0"/>
              </a:rPr>
              <a:t> e.id = o.employeeid  </a:t>
            </a:r>
            <a:r>
              <a:rPr lang="en-IN" dirty="0">
                <a:solidFill>
                  <a:srgbClr val="DD4A68"/>
                </a:solidFill>
                <a:latin typeface="Liberation Mono"/>
              </a:rPr>
              <a:t>WHERE</a:t>
            </a:r>
            <a:r>
              <a:rPr lang="en-IN" dirty="0">
                <a:latin typeface="Liberation Mono"/>
                <a:cs typeface="Arial" panose="020B0604020202020204" pitchFamily="34" charset="0"/>
              </a:rPr>
              <a:t> e.id IS NULL;</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Tree>
    <p:extLst>
      <p:ext uri="{BB962C8B-B14F-4D97-AF65-F5344CB8AC3E}">
        <p14:creationId xmlns:p14="http://schemas.microsoft.com/office/powerpoint/2010/main" val="1533210040"/>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LEFT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OUTER</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IS 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44760" y="838200"/>
            <a:ext cx="115118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r>
              <a:rPr lang="en-IN" dirty="0">
                <a:latin typeface="Arial" panose="020B0604020202020204" pitchFamily="34" charset="0"/>
                <a:cs typeface="Arial" panose="020B0604020202020204" pitchFamily="34" charset="0"/>
              </a:rPr>
              <a:t>.</a:t>
            </a: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rPr>
              <a:t>LEFT</a:t>
            </a:r>
            <a:r>
              <a:rPr lang="en-IN" dirty="0">
                <a:latin typeface="Liberation Mono"/>
                <a:cs typeface="Arial" panose="020B0604020202020204" pitchFamily="34" charset="0"/>
              </a:rPr>
              <a:t> </a:t>
            </a:r>
            <a:r>
              <a:rPr lang="en-IN" dirty="0">
                <a:solidFill>
                  <a:srgbClr val="0077AA"/>
                </a:solidFill>
                <a:latin typeface="Liberation Mono"/>
              </a:rPr>
              <a:t>OUTER</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rPr>
              <a:t>NATURAL</a:t>
            </a:r>
            <a:r>
              <a:rPr lang="en-IN" dirty="0">
                <a:latin typeface="Liberation Mono"/>
                <a:cs typeface="Arial" panose="020B0604020202020204" pitchFamily="34" charset="0"/>
              </a:rPr>
              <a:t> </a:t>
            </a:r>
            <a:r>
              <a:rPr lang="en-IN" dirty="0">
                <a:solidFill>
                  <a:srgbClr val="0077AA"/>
                </a:solidFill>
                <a:latin typeface="Liberation Mono"/>
              </a:rPr>
              <a:t>LEFT</a:t>
            </a:r>
            <a:r>
              <a:rPr lang="en-IN" dirty="0">
                <a:latin typeface="Liberation Mono"/>
                <a:cs typeface="Arial" panose="020B0604020202020204" pitchFamily="34" charset="0"/>
              </a:rPr>
              <a:t> </a:t>
            </a:r>
            <a:r>
              <a:rPr lang="en-IN" dirty="0">
                <a:solidFill>
                  <a:srgbClr val="0077AA"/>
                </a:solidFill>
                <a:latin typeface="Liberation Mono"/>
              </a:rPr>
              <a:t>OUTER</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Tree>
    <p:extLst>
      <p:ext uri="{BB962C8B-B14F-4D97-AF65-F5344CB8AC3E}">
        <p14:creationId xmlns:p14="http://schemas.microsoft.com/office/powerpoint/2010/main" val="3416029874"/>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484784"/>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648306333"/>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09522" y="664230"/>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Right outer join returns all rows in the right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all the matching rows found in the left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It means the result of the SQL right join always contains the rows in the right table. . </a:t>
            </a:r>
            <a:r>
              <a:rPr lang="en-US" b="1" dirty="0">
                <a:latin typeface="Palatino Linotype" panose="02040502050505030304" pitchFamily="18" charset="0"/>
              </a:rPr>
              <a:t>If no matching rows found in the left table, NULL are displayed.</a:t>
            </a:r>
          </a:p>
        </p:txBody>
      </p:sp>
      <p:sp>
        <p:nvSpPr>
          <p:cNvPr id="36" name="Rectangle 35"/>
          <p:cNvSpPr/>
          <p:nvPr/>
        </p:nvSpPr>
        <p:spPr>
          <a:xfrm>
            <a:off x="317704" y="1636115"/>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551384" y="229696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o </a:t>
            </a:r>
            <a:r>
              <a:rPr lang="en-IN" dirty="0">
                <a:solidFill>
                  <a:srgbClr val="0077AA"/>
                </a:solidFill>
                <a:latin typeface="Liberation Mono"/>
              </a:rPr>
              <a:t>RIGHT</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OUTER</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e </a:t>
            </a:r>
            <a:r>
              <a:rPr lang="en-IN" dirty="0">
                <a:solidFill>
                  <a:srgbClr val="DD4A68"/>
                </a:solidFill>
                <a:latin typeface="Liberation Mono"/>
              </a:rPr>
              <a:t>ON</a:t>
            </a:r>
            <a:r>
              <a:rPr lang="en-IN" dirty="0">
                <a:latin typeface="Liberation Mono"/>
                <a:cs typeface="Arial" panose="020B0604020202020204" pitchFamily="34" charset="0"/>
              </a:rPr>
              <a:t> e.id = o.employeeid;</a:t>
            </a:r>
          </a:p>
        </p:txBody>
      </p:sp>
    </p:spTree>
    <p:extLst>
      <p:ext uri="{BB962C8B-B14F-4D97-AF65-F5344CB8AC3E}">
        <p14:creationId xmlns:p14="http://schemas.microsoft.com/office/powerpoint/2010/main" val="978147692"/>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RIGHT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OUTER</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8" name="Rectangle 7">
            <a:extLst>
              <a:ext uri="{FF2B5EF4-FFF2-40B4-BE49-F238E27FC236}">
                <a16:creationId xmlns:a16="http://schemas.microsoft.com/office/drawing/2014/main" id="{8D4A4857-B7F6-4587-A073-FD8ACA761BC8}"/>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 </a:t>
            </a:r>
            <a:r>
              <a:rPr lang="en-IN" dirty="0">
                <a:solidFill>
                  <a:srgbClr val="0077AA"/>
                </a:solidFill>
                <a:latin typeface="Liberation Mono"/>
              </a:rPr>
              <a:t>FROM</a:t>
            </a:r>
            <a:r>
              <a:rPr lang="en-IN" sz="1800" dirty="0">
                <a:latin typeface="Liberation Mono"/>
                <a:cs typeface="Arial" panose="020B0604020202020204" pitchFamily="34" charset="0"/>
              </a:rPr>
              <a:t> orders o </a:t>
            </a:r>
            <a:r>
              <a:rPr lang="en-IN" dirty="0">
                <a:solidFill>
                  <a:srgbClr val="0077AA"/>
                </a:solidFill>
                <a:latin typeface="Liberation Mono"/>
              </a:rPr>
              <a:t>RIGHT</a:t>
            </a:r>
            <a:r>
              <a:rPr lang="en-IN" sz="1800" dirty="0">
                <a:solidFill>
                  <a:srgbClr val="E0D612"/>
                </a:solidFill>
                <a:latin typeface="Liberation Mono"/>
                <a:cs typeface="Arial" panose="020B0604020202020204" pitchFamily="34" charset="0"/>
              </a:rPr>
              <a:t> </a:t>
            </a:r>
            <a:r>
              <a:rPr lang="en-IN" dirty="0">
                <a:solidFill>
                  <a:srgbClr val="0077AA"/>
                </a:solidFill>
                <a:latin typeface="Liberation Mono"/>
              </a:rPr>
              <a:t>OUTER</a:t>
            </a:r>
            <a:r>
              <a:rPr lang="en-IN" sz="1800" dirty="0">
                <a:solidFill>
                  <a:srgbClr val="E0D612"/>
                </a:solidFill>
                <a:latin typeface="Liberation Mono"/>
                <a:cs typeface="Arial" panose="020B0604020202020204" pitchFamily="34" charset="0"/>
              </a:rPr>
              <a:t> </a:t>
            </a:r>
            <a:r>
              <a:rPr lang="en-IN" dirty="0">
                <a:solidFill>
                  <a:srgbClr val="0077AA"/>
                </a:solidFill>
                <a:latin typeface="Liberation Mono"/>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E </a:t>
            </a:r>
            <a:r>
              <a:rPr lang="en-IN" dirty="0">
                <a:solidFill>
                  <a:srgbClr val="DD4A68"/>
                </a:solidFill>
                <a:latin typeface="Liberation Mono"/>
              </a:rPr>
              <a:t>ON</a:t>
            </a:r>
            <a:r>
              <a:rPr lang="en-IN" sz="1800" dirty="0">
                <a:latin typeface="Liberation Mono"/>
                <a:cs typeface="Arial" panose="020B0604020202020204" pitchFamily="34" charset="0"/>
              </a:rPr>
              <a:t> e.id = o.employeeid  </a:t>
            </a:r>
            <a:r>
              <a:rPr lang="en-IN" dirty="0">
                <a:solidFill>
                  <a:srgbClr val="DD4A68"/>
                </a:solidFill>
                <a:latin typeface="Liberation Mono"/>
              </a:rPr>
              <a:t>WHERE</a:t>
            </a:r>
            <a:r>
              <a:rPr lang="en-IN" sz="1800" dirty="0">
                <a:latin typeface="Liberation Mono"/>
                <a:cs typeface="Arial" panose="020B0604020202020204" pitchFamily="34" charset="0"/>
              </a:rPr>
              <a:t> o.employeeid IS NULL;</a:t>
            </a:r>
          </a:p>
        </p:txBody>
      </p:sp>
    </p:spTree>
    <p:extLst>
      <p:ext uri="{BB962C8B-B14F-4D97-AF65-F5344CB8AC3E}">
        <p14:creationId xmlns:p14="http://schemas.microsoft.com/office/powerpoint/2010/main" val="2690088721"/>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RIGHT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OUTER</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IS 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rPr>
              <a:t>RIGHT</a:t>
            </a:r>
            <a:r>
              <a:rPr lang="en-IN" dirty="0">
                <a:latin typeface="Liberation Mono"/>
                <a:cs typeface="Arial" panose="020B0604020202020204" pitchFamily="34" charset="0"/>
              </a:rPr>
              <a:t> </a:t>
            </a:r>
            <a:r>
              <a:rPr lang="en-IN" dirty="0">
                <a:solidFill>
                  <a:srgbClr val="0077AA"/>
                </a:solidFill>
                <a:latin typeface="Liberation Mono"/>
              </a:rPr>
              <a:t>OUTER</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rPr>
              <a:t>NATURAL</a:t>
            </a:r>
            <a:r>
              <a:rPr lang="en-IN" dirty="0">
                <a:latin typeface="Liberation Mono"/>
                <a:cs typeface="Arial" panose="020B0604020202020204" pitchFamily="34" charset="0"/>
              </a:rPr>
              <a:t> </a:t>
            </a:r>
            <a:r>
              <a:rPr lang="en-IN" dirty="0">
                <a:solidFill>
                  <a:srgbClr val="0077AA"/>
                </a:solidFill>
                <a:latin typeface="Liberation Mono"/>
              </a:rPr>
              <a:t>RIGHT</a:t>
            </a:r>
            <a:r>
              <a:rPr lang="en-IN" dirty="0">
                <a:latin typeface="Liberation Mono"/>
                <a:cs typeface="Arial" panose="020B0604020202020204" pitchFamily="34" charset="0"/>
              </a:rPr>
              <a:t> </a:t>
            </a:r>
            <a:r>
              <a:rPr lang="en-IN" dirty="0">
                <a:solidFill>
                  <a:srgbClr val="0077AA"/>
                </a:solidFill>
                <a:latin typeface="Liberation Mono"/>
              </a:rPr>
              <a:t>OUTER</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13" name="Rectangle 12">
            <a:extLst>
              <a:ext uri="{FF2B5EF4-FFF2-40B4-BE49-F238E27FC236}">
                <a16:creationId xmlns:a16="http://schemas.microsoft.com/office/drawing/2014/main" id="{A5B372DA-FF5D-4B15-A93B-04022E0B405A}"/>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986535929"/>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 .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413848831"/>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1559497" y="3212976"/>
            <a:ext cx="9217024" cy="40011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3969638"/>
            <a:ext cx="11305256" cy="2123658"/>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e.g. (SELECT …) UNION (SELECT …)</a:t>
            </a:r>
          </a:p>
        </p:txBody>
      </p:sp>
    </p:spTree>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119336" y="188640"/>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7320136" y="188640"/>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Tree>
    <p:extLst>
      <p:ext uri="{BB962C8B-B14F-4D97-AF65-F5344CB8AC3E}">
        <p14:creationId xmlns:p14="http://schemas.microsoft.com/office/powerpoint/2010/main" val="326576882"/>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328368" y="5066020"/>
            <a:ext cx="9728072" cy="1046440"/>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'EMP' as 'Table Name', count(*)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 count(*)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'BONUS', count(*)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p:txBody>
      </p:sp>
      <p:sp>
        <p:nvSpPr>
          <p:cNvPr id="8" name="Rectangle 7">
            <a:extLst>
              <a:ext uri="{FF2B5EF4-FFF2-40B4-BE49-F238E27FC236}">
                <a16:creationId xmlns:a16="http://schemas.microsoft.com/office/drawing/2014/main" id="{D40451BB-205D-44F8-AF81-31A7ACDF308C}"/>
              </a:ext>
            </a:extLst>
          </p:cNvPr>
          <p:cNvSpPr/>
          <p:nvPr/>
        </p:nvSpPr>
        <p:spPr>
          <a:xfrm>
            <a:off x="334566" y="2744341"/>
            <a:ext cx="11377264" cy="1692771"/>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409581"/>
            <a:ext cx="5328592" cy="1015663"/>
          </a:xfrm>
          <a:prstGeom prst="rect">
            <a:avLst/>
          </a:prstGeom>
        </p:spPr>
        <p:txBody>
          <a:bodyPr wrap="square">
            <a:spAutoFit/>
          </a:bodyPr>
          <a:lstStyle/>
          <a:p>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UNION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ALL</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DISTINCT</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UNION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ALL</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DISTINCT</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4034568701"/>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507796010"/>
              </p:ext>
            </p:extLst>
          </p:nvPr>
        </p:nvGraphicFramePr>
        <p:xfrm>
          <a:off x="1643743" y="1660792"/>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a16="http://schemas.microsoft.com/office/drawing/2014/main" val="20000"/>
                    </a:ext>
                  </a:extLst>
                </a:gridCol>
                <a:gridCol w="1955800">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val="10006"/>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3258361511"/>
              </p:ext>
            </p:extLst>
          </p:nvPr>
        </p:nvGraphicFramePr>
        <p:xfrm>
          <a:off x="4724400" y="1660793"/>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a16="http://schemas.microsoft.com/office/drawing/2014/main" val="20000"/>
                    </a:ext>
                  </a:extLst>
                </a:gridCol>
                <a:gridCol w="2128873">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dirty="0">
                          <a:effectLst/>
                        </a:rPr>
                        <a:t>2</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noFill/>
                  </a:tcPr>
                </a:tc>
                <a:tc>
                  <a:txBody>
                    <a:bodyPr/>
                    <a:lstStyle/>
                    <a:p>
                      <a:pPr algn="l">
                        <a:lnSpc>
                          <a:spcPct val="107000"/>
                        </a:lnSpc>
                        <a:spcAft>
                          <a:spcPts val="0"/>
                        </a:spcAft>
                      </a:pPr>
                      <a:r>
                        <a:rPr lang="en-US" sz="1400" dirty="0">
                          <a:effectLst/>
                        </a:rPr>
                        <a:t>hBase</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noFill/>
                  </a:tcP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a:effectLst/>
                        </a:rPr>
                        <a:t>3</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4"/>
                  </a:ext>
                </a:extLst>
              </a:tr>
            </a:tbl>
          </a:graphicData>
        </a:graphic>
      </p:graphicFrame>
      <p:sp>
        <p:nvSpPr>
          <p:cNvPr id="9" name="TextBox 8"/>
          <p:cNvSpPr txBox="1"/>
          <p:nvPr/>
        </p:nvSpPr>
        <p:spPr>
          <a:xfrm>
            <a:off x="4191001" y="1676401"/>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a:t>
            </a:r>
          </a:p>
        </p:txBody>
      </p:sp>
      <p:sp>
        <p:nvSpPr>
          <p:cNvPr id="2" name="Rectangle 1"/>
          <p:cNvSpPr/>
          <p:nvPr/>
        </p:nvSpPr>
        <p:spPr>
          <a:xfrm>
            <a:off x="1676400" y="83820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oldbook </a:t>
            </a:r>
            <a:r>
              <a:rPr lang="en-US" dirty="0">
                <a:solidFill>
                  <a:srgbClr val="0077AA"/>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a:t>
            </a:r>
          </a:p>
        </p:txBody>
      </p:sp>
      <p:graphicFrame>
        <p:nvGraphicFramePr>
          <p:cNvPr id="6" name="Table 5"/>
          <p:cNvGraphicFramePr>
            <a:graphicFrameLocks noGrp="1"/>
          </p:cNvGraphicFramePr>
          <p:nvPr>
            <p:extLst>
              <p:ext uri="{D42A27DB-BD31-4B8C-83A1-F6EECF244321}">
                <p14:modId xmlns:p14="http://schemas.microsoft.com/office/powerpoint/2010/main" val="239938234"/>
              </p:ext>
            </p:extLst>
          </p:nvPr>
        </p:nvGraphicFramePr>
        <p:xfrm>
          <a:off x="7949385" y="1658162"/>
          <a:ext cx="2544445" cy="2149199"/>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val="20000"/>
                    </a:ext>
                  </a:extLst>
                </a:gridCol>
                <a:gridCol w="191706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5"/>
                  </a:ext>
                </a:extLst>
              </a:tr>
              <a:tr h="255857">
                <a:tc>
                  <a:txBody>
                    <a:bodyPr/>
                    <a:lstStyle/>
                    <a:p>
                      <a:pPr algn="ctr">
                        <a:lnSpc>
                          <a:spcPct val="107000"/>
                        </a:lnSpc>
                        <a:spcAft>
                          <a:spcPts val="0"/>
                        </a:spcAft>
                      </a:pPr>
                      <a:r>
                        <a:rPr lang="en-US" sz="1400">
                          <a:effectLst/>
                        </a:rPr>
                        <a:t>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6"/>
                  </a:ext>
                </a:extLst>
              </a:tr>
              <a:tr h="255857">
                <a:tc>
                  <a:txBody>
                    <a:bodyPr/>
                    <a:lstStyle/>
                    <a:p>
                      <a:pPr algn="ctr">
                        <a:lnSpc>
                          <a:spcPct val="107000"/>
                        </a:lnSpc>
                        <a:spcAft>
                          <a:spcPts val="0"/>
                        </a:spcAft>
                      </a:pPr>
                      <a:r>
                        <a:rPr lang="en-US" sz="1400">
                          <a:effectLst/>
                        </a:rPr>
                        <a:t>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7"/>
                  </a:ext>
                </a:extLst>
              </a:tr>
            </a:tbl>
          </a:graphicData>
        </a:graphic>
      </p:graphicFrame>
      <p:sp>
        <p:nvSpPr>
          <p:cNvPr id="7" name="TextBox 6"/>
          <p:cNvSpPr txBox="1"/>
          <p:nvPr/>
        </p:nvSpPr>
        <p:spPr>
          <a:xfrm>
            <a:off x="7391400" y="2362201"/>
            <a:ext cx="425116" cy="584775"/>
          </a:xfrm>
          <a:prstGeom prst="rect">
            <a:avLst/>
          </a:prstGeom>
          <a:noFill/>
        </p:spPr>
        <p:txBody>
          <a:bodyPr wrap="none" rtlCol="0">
            <a:spAutoFit/>
          </a:bodyPr>
          <a:lstStyle/>
          <a:p>
            <a:r>
              <a:rPr lang="en-US" sz="3200" dirty="0">
                <a:solidFill>
                  <a:srgbClr val="FF0000"/>
                </a:solidFill>
              </a:rPr>
              <a:t>=</a:t>
            </a:r>
          </a:p>
        </p:txBody>
      </p:sp>
      <p:pic>
        <p:nvPicPr>
          <p:cNvPr id="3" name="Picture 2"/>
          <p:cNvPicPr>
            <a:picLocks noChangeAspect="1"/>
          </p:cNvPicPr>
          <p:nvPr/>
        </p:nvPicPr>
        <p:blipFill>
          <a:blip r:embed="rId2" cstate="print"/>
          <a:stretch>
            <a:fillRect/>
          </a:stretch>
        </p:blipFill>
        <p:spPr>
          <a:xfrm>
            <a:off x="8305801" y="3962400"/>
            <a:ext cx="1743709" cy="1065600"/>
          </a:xfrm>
          <a:prstGeom prst="rect">
            <a:avLst/>
          </a:prstGeom>
        </p:spPr>
      </p:pic>
    </p:spTree>
    <p:extLst>
      <p:ext uri="{BB962C8B-B14F-4D97-AF65-F5344CB8AC3E}">
        <p14:creationId xmlns:p14="http://schemas.microsoft.com/office/powerpoint/2010/main" val="1993342127"/>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11" name="Rectangle 10"/>
          <p:cNvSpPr/>
          <p:nvPr/>
        </p:nvSpPr>
        <p:spPr>
          <a:xfrm>
            <a:off x="1676400" y="83820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oldbook </a:t>
            </a:r>
            <a:r>
              <a:rPr lang="en-US" dirty="0">
                <a:solidFill>
                  <a:srgbClr val="0077AA"/>
                </a:solidFill>
                <a:latin typeface="Liberation Mono"/>
              </a:rPr>
              <a:t>UNION</a:t>
            </a:r>
            <a:r>
              <a:rPr lang="en-US" dirty="0">
                <a:solidFill>
                  <a:srgbClr val="E0D612"/>
                </a:solidFill>
                <a:latin typeface="Liberation Mono"/>
                <a:cs typeface="Arial" panose="020B0604020202020204" pitchFamily="34" charset="0"/>
              </a:rPr>
              <a:t> </a:t>
            </a:r>
            <a:r>
              <a:rPr lang="en-US" dirty="0">
                <a:solidFill>
                  <a:srgbClr val="0077AA"/>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a:t>
            </a:r>
          </a:p>
        </p:txBody>
      </p:sp>
      <p:graphicFrame>
        <p:nvGraphicFramePr>
          <p:cNvPr id="12" name="Table 11"/>
          <p:cNvGraphicFramePr>
            <a:graphicFrameLocks noGrp="1"/>
          </p:cNvGraphicFramePr>
          <p:nvPr>
            <p:extLst>
              <p:ext uri="{D42A27DB-BD31-4B8C-83A1-F6EECF244321}">
                <p14:modId xmlns:p14="http://schemas.microsoft.com/office/powerpoint/2010/main" val="956746243"/>
              </p:ext>
            </p:extLst>
          </p:nvPr>
        </p:nvGraphicFramePr>
        <p:xfrm>
          <a:off x="1643743" y="1660792"/>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a16="http://schemas.microsoft.com/office/drawing/2014/main" val="20000"/>
                    </a:ext>
                  </a:extLst>
                </a:gridCol>
                <a:gridCol w="1955800">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6"/>
                  </a:ext>
                </a:extLst>
              </a:tr>
            </a:tbl>
          </a:graphicData>
        </a:graphic>
      </p:graphicFrame>
      <p:graphicFrame>
        <p:nvGraphicFramePr>
          <p:cNvPr id="13" name="Table 12"/>
          <p:cNvGraphicFramePr>
            <a:graphicFrameLocks noGrp="1"/>
          </p:cNvGraphicFramePr>
          <p:nvPr>
            <p:extLst>
              <p:ext uri="{D42A27DB-BD31-4B8C-83A1-F6EECF244321}">
                <p14:modId xmlns:p14="http://schemas.microsoft.com/office/powerpoint/2010/main" val="1830843507"/>
              </p:ext>
            </p:extLst>
          </p:nvPr>
        </p:nvGraphicFramePr>
        <p:xfrm>
          <a:off x="4724400" y="1660793"/>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a16="http://schemas.microsoft.com/office/drawing/2014/main" val="20000"/>
                    </a:ext>
                  </a:extLst>
                </a:gridCol>
                <a:gridCol w="2128873">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4"/>
                  </a:ext>
                </a:extLst>
              </a:tr>
            </a:tbl>
          </a:graphicData>
        </a:graphic>
      </p:graphicFrame>
      <p:sp>
        <p:nvSpPr>
          <p:cNvPr id="14" name="TextBox 13"/>
          <p:cNvSpPr txBox="1"/>
          <p:nvPr/>
        </p:nvSpPr>
        <p:spPr>
          <a:xfrm>
            <a:off x="4191001" y="167640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 ALL</a:t>
            </a:r>
          </a:p>
        </p:txBody>
      </p:sp>
      <p:sp>
        <p:nvSpPr>
          <p:cNvPr id="15" name="TextBox 14"/>
          <p:cNvSpPr txBox="1"/>
          <p:nvPr/>
        </p:nvSpPr>
        <p:spPr>
          <a:xfrm>
            <a:off x="7391400" y="2362201"/>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6" name="Table 15"/>
          <p:cNvGraphicFramePr>
            <a:graphicFrameLocks noGrp="1"/>
          </p:cNvGraphicFramePr>
          <p:nvPr>
            <p:extLst>
              <p:ext uri="{D42A27DB-BD31-4B8C-83A1-F6EECF244321}">
                <p14:modId xmlns:p14="http://schemas.microsoft.com/office/powerpoint/2010/main" val="574635818"/>
              </p:ext>
            </p:extLst>
          </p:nvPr>
        </p:nvGraphicFramePr>
        <p:xfrm>
          <a:off x="7949385" y="1658162"/>
          <a:ext cx="2544445" cy="2660913"/>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val="20000"/>
                    </a:ext>
                  </a:extLst>
                </a:gridCol>
                <a:gridCol w="191706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extLst>
                  <a:ext uri="{0D108BD9-81ED-4DB2-BD59-A6C34878D82A}">
                    <a16:rowId xmlns:a16="http://schemas.microsoft.com/office/drawing/2014/main" val="10005"/>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extLst>
                  <a:ext uri="{0D108BD9-81ED-4DB2-BD59-A6C34878D82A}">
                    <a16:rowId xmlns:a16="http://schemas.microsoft.com/office/drawing/2014/main" val="10006"/>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7"/>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8"/>
                  </a:ext>
                </a:extLst>
              </a:tr>
              <a:tr h="255857">
                <a:tc>
                  <a:txBody>
                    <a:bodyPr/>
                    <a:lstStyle/>
                    <a:p>
                      <a:pPr algn="ctr">
                        <a:lnSpc>
                          <a:spcPct val="107000"/>
                        </a:lnSpc>
                        <a:spcAft>
                          <a:spcPts val="0"/>
                        </a:spcAft>
                      </a:pPr>
                      <a:r>
                        <a:rPr lang="en-US" sz="1400" dirty="0">
                          <a:effectLst/>
                        </a:rPr>
                        <a:t>3</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9"/>
                  </a:ext>
                </a:extLst>
              </a:tr>
            </a:tbl>
          </a:graphicData>
        </a:graphic>
      </p:graphicFrame>
      <p:pic>
        <p:nvPicPr>
          <p:cNvPr id="2" name="Picture 1"/>
          <p:cNvPicPr>
            <a:picLocks noChangeAspect="1"/>
          </p:cNvPicPr>
          <p:nvPr/>
        </p:nvPicPr>
        <p:blipFill>
          <a:blip r:embed="rId2" cstate="print"/>
          <a:stretch>
            <a:fillRect/>
          </a:stretch>
        </p:blipFill>
        <p:spPr>
          <a:xfrm>
            <a:off x="8229600" y="4495801"/>
            <a:ext cx="1981200" cy="1063977"/>
          </a:xfrm>
          <a:prstGeom prst="rect">
            <a:avLst/>
          </a:prstGeom>
        </p:spPr>
      </p:pic>
    </p:spTree>
    <p:extLst>
      <p:ext uri="{BB962C8B-B14F-4D97-AF65-F5344CB8AC3E}">
        <p14:creationId xmlns:p14="http://schemas.microsoft.com/office/powerpoint/2010/main" val="3299127102"/>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04930" y="1037151"/>
            <a:ext cx="109316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187268" y="3156731"/>
            <a:ext cx="1188539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oldbook o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rgbClr val="0077AA"/>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newbook n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US" dirty="0">
                <a:latin typeface="Liberation Mono"/>
              </a:rPr>
              <a:t>o.id = n.id and o.name = n.name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p:cNvSpPr/>
          <p:nvPr/>
        </p:nvSpPr>
        <p:spPr>
          <a:xfrm>
            <a:off x="191344" y="1807842"/>
            <a:ext cx="11665296" cy="1138773"/>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graphicFrame>
        <p:nvGraphicFramePr>
          <p:cNvPr id="8" name="Table 7"/>
          <p:cNvGraphicFramePr>
            <a:graphicFrameLocks noGrp="1"/>
          </p:cNvGraphicFramePr>
          <p:nvPr>
            <p:extLst>
              <p:ext uri="{D42A27DB-BD31-4B8C-83A1-F6EECF244321}">
                <p14:modId xmlns:p14="http://schemas.microsoft.com/office/powerpoint/2010/main" val="945779510"/>
              </p:ext>
            </p:extLst>
          </p:nvPr>
        </p:nvGraphicFramePr>
        <p:xfrm>
          <a:off x="1579017" y="4020271"/>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2781014981"/>
              </p:ext>
            </p:extLst>
          </p:nvPr>
        </p:nvGraphicFramePr>
        <p:xfrm>
          <a:off x="4659275" y="4020274"/>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1" name="TextBox 10"/>
          <p:cNvSpPr txBox="1"/>
          <p:nvPr/>
        </p:nvSpPr>
        <p:spPr>
          <a:xfrm>
            <a:off x="4125945" y="378904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INTERSECT</a:t>
            </a:r>
          </a:p>
        </p:txBody>
      </p:sp>
      <p:sp>
        <p:nvSpPr>
          <p:cNvPr id="12" name="TextBox 11"/>
          <p:cNvSpPr txBox="1"/>
          <p:nvPr/>
        </p:nvSpPr>
        <p:spPr>
          <a:xfrm>
            <a:off x="7325926" y="4474843"/>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3" name="Table 12"/>
          <p:cNvGraphicFramePr>
            <a:graphicFrameLocks noGrp="1"/>
          </p:cNvGraphicFramePr>
          <p:nvPr>
            <p:extLst>
              <p:ext uri="{D42A27DB-BD31-4B8C-83A1-F6EECF244321}">
                <p14:modId xmlns:p14="http://schemas.microsoft.com/office/powerpoint/2010/main" val="3808592571"/>
              </p:ext>
            </p:extLst>
          </p:nvPr>
        </p:nvGraphicFramePr>
        <p:xfrm>
          <a:off x="7883840" y="4017640"/>
          <a:ext cx="2544113" cy="869914"/>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6043891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881990"/>
          </a:xfrm>
          <a:prstGeom prst="rect">
            <a:avLst/>
          </a:prstGeom>
          <a:solidFill>
            <a:schemeClr val="bg1"/>
          </a:solidFill>
        </p:spPr>
        <p:txBody>
          <a:bodyPr wrap="square">
            <a:spAutoFit/>
          </a:bodyPr>
          <a:lstStyle/>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cs typeface="Arial" pitchFamily="34" charset="0"/>
              </a:rPr>
              <a:t> </a:t>
            </a:r>
            <a:r>
              <a:rPr lang="en-US" sz="20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505E84F7-849C-461F-9AED-8ECCF4F8532A}"/>
              </a:ext>
            </a:extLst>
          </p:cNvPr>
          <p:cNvSpPr/>
          <p:nvPr/>
        </p:nvSpPr>
        <p:spPr>
          <a:xfrm>
            <a:off x="407368" y="548680"/>
            <a:ext cx="1072919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7368" y="1282115"/>
            <a:ext cx="11449272" cy="1138773"/>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8" name="Rectangle 7">
            <a:extLst>
              <a:ext uri="{FF2B5EF4-FFF2-40B4-BE49-F238E27FC236}">
                <a16:creationId xmlns:a16="http://schemas.microsoft.com/office/drawing/2014/main" id="{C3EC3293-8ACD-48E0-982B-8450DAE1E19F}"/>
              </a:ext>
            </a:extLst>
          </p:cNvPr>
          <p:cNvSpPr/>
          <p:nvPr/>
        </p:nvSpPr>
        <p:spPr>
          <a:xfrm>
            <a:off x="407368" y="2636912"/>
            <a:ext cx="11449272"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oldbook o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rgbClr val="0077AA"/>
                </a:solidFill>
                <a:latin typeface="Liberation Mono"/>
              </a:rPr>
              <a:t>NOT</a:t>
            </a:r>
            <a:r>
              <a:rPr lang="en-IN" dirty="0">
                <a:latin typeface="Liberation Mono"/>
                <a:cs typeface="Arial" panose="020B0604020202020204" pitchFamily="34" charset="0"/>
              </a:rPr>
              <a:t> </a:t>
            </a:r>
            <a:r>
              <a:rPr lang="en-IN" dirty="0">
                <a:solidFill>
                  <a:srgbClr val="0077AA"/>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newbook n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o.id = n.id </a:t>
            </a:r>
            <a:r>
              <a:rPr lang="en-US" dirty="0">
                <a:solidFill>
                  <a:schemeClr val="accent5">
                    <a:lumMod val="50000"/>
                  </a:schemeClr>
                </a:solidFill>
                <a:latin typeface="Liberation Mono"/>
                <a:cs typeface="Arial" panose="020B0604020202020204" pitchFamily="34" charset="0"/>
              </a:rPr>
              <a:t>and</a:t>
            </a:r>
            <a:r>
              <a:rPr lang="en-US" dirty="0">
                <a:latin typeface="Liberation Mono"/>
                <a:cs typeface="Arial" panose="020B0604020202020204" pitchFamily="34" charset="0"/>
              </a:rPr>
              <a:t> o.name = n.name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newbook n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rgbClr val="0077AA"/>
                </a:solidFill>
                <a:latin typeface="Liberation Mono"/>
              </a:rPr>
              <a:t>NOT</a:t>
            </a:r>
            <a:r>
              <a:rPr lang="en-IN" dirty="0">
                <a:latin typeface="Liberation Mono"/>
                <a:cs typeface="Arial" panose="020B0604020202020204" pitchFamily="34" charset="0"/>
              </a:rPr>
              <a:t> </a:t>
            </a:r>
            <a:r>
              <a:rPr lang="en-IN" dirty="0">
                <a:solidFill>
                  <a:srgbClr val="0077AA"/>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oldbook o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o.id = n.id </a:t>
            </a:r>
            <a:r>
              <a:rPr lang="en-US" dirty="0">
                <a:solidFill>
                  <a:schemeClr val="accent5">
                    <a:lumMod val="50000"/>
                  </a:schemeClr>
                </a:solidFill>
                <a:latin typeface="Liberation Mono"/>
                <a:cs typeface="Arial" panose="020B0604020202020204" pitchFamily="34" charset="0"/>
              </a:rPr>
              <a:t>and</a:t>
            </a:r>
            <a:r>
              <a:rPr lang="en-US" dirty="0">
                <a:latin typeface="Liberation Mono"/>
                <a:cs typeface="Arial" panose="020B0604020202020204" pitchFamily="34" charset="0"/>
              </a:rPr>
              <a:t> o.name = n.name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aphicFrame>
        <p:nvGraphicFramePr>
          <p:cNvPr id="9" name="Table 8">
            <a:extLst>
              <a:ext uri="{FF2B5EF4-FFF2-40B4-BE49-F238E27FC236}">
                <a16:creationId xmlns:a16="http://schemas.microsoft.com/office/drawing/2014/main" id="{AEEE1631-F1B3-46E4-BA95-BE21424928C1}"/>
              </a:ext>
            </a:extLst>
          </p:cNvPr>
          <p:cNvGraphicFramePr>
            <a:graphicFrameLocks noGrp="1"/>
          </p:cNvGraphicFramePr>
          <p:nvPr>
            <p:extLst>
              <p:ext uri="{D42A27DB-BD31-4B8C-83A1-F6EECF244321}">
                <p14:modId xmlns:p14="http://schemas.microsoft.com/office/powerpoint/2010/main" val="2259877111"/>
              </p:ext>
            </p:extLst>
          </p:nvPr>
        </p:nvGraphicFramePr>
        <p:xfrm>
          <a:off x="1551898" y="3719661"/>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10" name="Table 9">
            <a:extLst>
              <a:ext uri="{FF2B5EF4-FFF2-40B4-BE49-F238E27FC236}">
                <a16:creationId xmlns:a16="http://schemas.microsoft.com/office/drawing/2014/main" id="{DE66AF03-3F73-4105-B018-9A162133A15C}"/>
              </a:ext>
            </a:extLst>
          </p:cNvPr>
          <p:cNvGraphicFramePr>
            <a:graphicFrameLocks noGrp="1"/>
          </p:cNvGraphicFramePr>
          <p:nvPr>
            <p:extLst>
              <p:ext uri="{D42A27DB-BD31-4B8C-83A1-F6EECF244321}">
                <p14:modId xmlns:p14="http://schemas.microsoft.com/office/powerpoint/2010/main" val="1166766633"/>
              </p:ext>
            </p:extLst>
          </p:nvPr>
        </p:nvGraphicFramePr>
        <p:xfrm>
          <a:off x="4632155" y="3719663"/>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1" name="TextBox 10">
            <a:extLst>
              <a:ext uri="{FF2B5EF4-FFF2-40B4-BE49-F238E27FC236}">
                <a16:creationId xmlns:a16="http://schemas.microsoft.com/office/drawing/2014/main" id="{8EFAD813-A175-4302-BF79-71ACFBFD9F34}"/>
              </a:ext>
            </a:extLst>
          </p:cNvPr>
          <p:cNvSpPr txBox="1"/>
          <p:nvPr/>
        </p:nvSpPr>
        <p:spPr>
          <a:xfrm>
            <a:off x="4098825" y="3735271"/>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MINUS</a:t>
            </a:r>
          </a:p>
        </p:txBody>
      </p:sp>
      <p:sp>
        <p:nvSpPr>
          <p:cNvPr id="12" name="TextBox 11">
            <a:extLst>
              <a:ext uri="{FF2B5EF4-FFF2-40B4-BE49-F238E27FC236}">
                <a16:creationId xmlns:a16="http://schemas.microsoft.com/office/drawing/2014/main" id="{09827413-9A30-4EEB-A08C-25BBEE679F34}"/>
              </a:ext>
            </a:extLst>
          </p:cNvPr>
          <p:cNvSpPr txBox="1"/>
          <p:nvPr/>
        </p:nvSpPr>
        <p:spPr>
          <a:xfrm>
            <a:off x="7298807" y="4421071"/>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3" name="Table 12">
            <a:extLst>
              <a:ext uri="{FF2B5EF4-FFF2-40B4-BE49-F238E27FC236}">
                <a16:creationId xmlns:a16="http://schemas.microsoft.com/office/drawing/2014/main" id="{35EB7DE8-7E01-4DA5-A1AE-4E77E2BDFBCE}"/>
              </a:ext>
            </a:extLst>
          </p:cNvPr>
          <p:cNvGraphicFramePr>
            <a:graphicFrameLocks noGrp="1"/>
          </p:cNvGraphicFramePr>
          <p:nvPr>
            <p:extLst>
              <p:ext uri="{D42A27DB-BD31-4B8C-83A1-F6EECF244321}">
                <p14:modId xmlns:p14="http://schemas.microsoft.com/office/powerpoint/2010/main" val="43987409"/>
              </p:ext>
            </p:extLst>
          </p:nvPr>
        </p:nvGraphicFramePr>
        <p:xfrm>
          <a:off x="7856720" y="3717032"/>
          <a:ext cx="2544113" cy="1637485"/>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5"/>
                  </a:ext>
                </a:extLst>
              </a:tr>
            </a:tbl>
          </a:graphicData>
        </a:graphic>
      </p:graphicFrame>
      <p:sp>
        <p:nvSpPr>
          <p:cNvPr id="14" name="TextBox 13">
            <a:extLst>
              <a:ext uri="{FF2B5EF4-FFF2-40B4-BE49-F238E27FC236}">
                <a16:creationId xmlns:a16="http://schemas.microsoft.com/office/drawing/2014/main" id="{FAFFD8A0-6919-4EED-8E18-6C0602E4E000}"/>
              </a:ext>
            </a:extLst>
          </p:cNvPr>
          <p:cNvSpPr txBox="1"/>
          <p:nvPr/>
        </p:nvSpPr>
        <p:spPr>
          <a:xfrm>
            <a:off x="7287923" y="5934058"/>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5" name="Table 14">
            <a:extLst>
              <a:ext uri="{FF2B5EF4-FFF2-40B4-BE49-F238E27FC236}">
                <a16:creationId xmlns:a16="http://schemas.microsoft.com/office/drawing/2014/main" id="{B3159F3F-3368-44B0-8E0A-993CF6EB2225}"/>
              </a:ext>
            </a:extLst>
          </p:cNvPr>
          <p:cNvGraphicFramePr>
            <a:graphicFrameLocks noGrp="1"/>
          </p:cNvGraphicFramePr>
          <p:nvPr>
            <p:extLst>
              <p:ext uri="{D42A27DB-BD31-4B8C-83A1-F6EECF244321}">
                <p14:modId xmlns:p14="http://schemas.microsoft.com/office/powerpoint/2010/main" val="3917261194"/>
              </p:ext>
            </p:extLst>
          </p:nvPr>
        </p:nvGraphicFramePr>
        <p:xfrm>
          <a:off x="7845836" y="5611019"/>
          <a:ext cx="2544113" cy="1125771"/>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944958051"/>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690814"/>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50398389"/>
              </p:ext>
            </p:extLst>
          </p:nvPr>
        </p:nvGraphicFramePr>
        <p:xfrm>
          <a:off x="1663386" y="3217554"/>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3840420715"/>
              </p:ext>
            </p:extLst>
          </p:nvPr>
        </p:nvGraphicFramePr>
        <p:xfrm>
          <a:off x="4743644" y="3217557"/>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0" name="TextBox 9"/>
          <p:cNvSpPr txBox="1"/>
          <p:nvPr/>
        </p:nvSpPr>
        <p:spPr>
          <a:xfrm>
            <a:off x="4210314" y="3233165"/>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MINUS</a:t>
            </a:r>
          </a:p>
        </p:txBody>
      </p:sp>
      <p:sp>
        <p:nvSpPr>
          <p:cNvPr id="11" name="TextBox 10"/>
          <p:cNvSpPr txBox="1"/>
          <p:nvPr/>
        </p:nvSpPr>
        <p:spPr>
          <a:xfrm>
            <a:off x="7410295" y="3918965"/>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2" name="Table 11"/>
          <p:cNvGraphicFramePr>
            <a:graphicFrameLocks noGrp="1"/>
          </p:cNvGraphicFramePr>
          <p:nvPr>
            <p:extLst>
              <p:ext uri="{D42A27DB-BD31-4B8C-83A1-F6EECF244321}">
                <p14:modId xmlns:p14="http://schemas.microsoft.com/office/powerpoint/2010/main" val="1967926774"/>
              </p:ext>
            </p:extLst>
          </p:nvPr>
        </p:nvGraphicFramePr>
        <p:xfrm>
          <a:off x="7968209" y="3214926"/>
          <a:ext cx="2544113" cy="1637485"/>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5"/>
                  </a:ext>
                </a:extLst>
              </a:tr>
            </a:tbl>
          </a:graphicData>
        </a:graphic>
      </p:graphicFrame>
      <p:sp>
        <p:nvSpPr>
          <p:cNvPr id="13" name="Rectangle 12"/>
          <p:cNvSpPr/>
          <p:nvPr/>
        </p:nvSpPr>
        <p:spPr>
          <a:xfrm>
            <a:off x="335360" y="1358231"/>
            <a:ext cx="1140314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oldbook o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rgbClr val="0077AA"/>
                </a:solidFill>
                <a:latin typeface="Liberation Mono"/>
              </a:rPr>
              <a:t>NOT</a:t>
            </a:r>
            <a:r>
              <a:rPr lang="en-IN" dirty="0">
                <a:latin typeface="Liberation Mono"/>
                <a:cs typeface="Arial" panose="020B0604020202020204" pitchFamily="34" charset="0"/>
              </a:rPr>
              <a:t> </a:t>
            </a:r>
            <a:r>
              <a:rPr lang="en-IN" dirty="0">
                <a:solidFill>
                  <a:srgbClr val="0077AA"/>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newbook n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o.id = n.id </a:t>
            </a:r>
            <a:r>
              <a:rPr lang="en-US" dirty="0">
                <a:solidFill>
                  <a:schemeClr val="accent5">
                    <a:lumMod val="50000"/>
                  </a:schemeClr>
                </a:solidFill>
                <a:latin typeface="Liberation Mono"/>
                <a:cs typeface="Arial" panose="020B0604020202020204" pitchFamily="34" charset="0"/>
              </a:rPr>
              <a:t>and</a:t>
            </a:r>
            <a:r>
              <a:rPr lang="en-US" dirty="0">
                <a:latin typeface="Liberation Mono"/>
                <a:cs typeface="Arial" panose="020B0604020202020204" pitchFamily="34" charset="0"/>
              </a:rPr>
              <a:t> o.name = n.name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newbook n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rgbClr val="0077AA"/>
                </a:solidFill>
                <a:latin typeface="Liberation Mono"/>
              </a:rPr>
              <a:t>NOT</a:t>
            </a:r>
            <a:r>
              <a:rPr lang="en-IN" dirty="0">
                <a:latin typeface="Liberation Mono"/>
                <a:cs typeface="Arial" panose="020B0604020202020204" pitchFamily="34" charset="0"/>
              </a:rPr>
              <a:t> </a:t>
            </a:r>
            <a:r>
              <a:rPr lang="en-IN" dirty="0">
                <a:solidFill>
                  <a:srgbClr val="0077AA"/>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oldbook o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o.id = n.id </a:t>
            </a:r>
            <a:r>
              <a:rPr lang="en-US" dirty="0">
                <a:solidFill>
                  <a:schemeClr val="accent5">
                    <a:lumMod val="50000"/>
                  </a:schemeClr>
                </a:solidFill>
                <a:latin typeface="Liberation Mono"/>
                <a:cs typeface="Arial" panose="020B0604020202020204" pitchFamily="34" charset="0"/>
              </a:rPr>
              <a:t>and</a:t>
            </a:r>
            <a:r>
              <a:rPr lang="en-US" dirty="0">
                <a:latin typeface="Liberation Mono"/>
                <a:cs typeface="Arial" panose="020B0604020202020204" pitchFamily="34" charset="0"/>
              </a:rPr>
              <a:t> o.name = n.name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TextBox 13"/>
          <p:cNvSpPr txBox="1"/>
          <p:nvPr/>
        </p:nvSpPr>
        <p:spPr>
          <a:xfrm>
            <a:off x="7399411" y="5290565"/>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5" name="Table 14"/>
          <p:cNvGraphicFramePr>
            <a:graphicFrameLocks noGrp="1"/>
          </p:cNvGraphicFramePr>
          <p:nvPr>
            <p:extLst>
              <p:ext uri="{D42A27DB-BD31-4B8C-83A1-F6EECF244321}">
                <p14:modId xmlns:p14="http://schemas.microsoft.com/office/powerpoint/2010/main" val="3710711658"/>
              </p:ext>
            </p:extLst>
          </p:nvPr>
        </p:nvGraphicFramePr>
        <p:xfrm>
          <a:off x="7957325" y="4967526"/>
          <a:ext cx="2544113" cy="1125771"/>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676484437"/>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36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[IF NOT EXISTS] new_tbl LIKE orig_tbl;</a:t>
            </a:r>
            <a:endParaRPr lang="en-US" sz="2000" dirty="0">
              <a:solidFill>
                <a:srgbClr val="0077AA"/>
              </a:solidFill>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36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36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36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36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new_tbl [AS] SELECT * FROM orig_tbl;</a:t>
            </a:r>
            <a:endParaRPr lang="en-US" sz="2000" dirty="0">
              <a:solidFill>
                <a:srgbClr val="0077AA"/>
              </a:solidFill>
              <a:latin typeface="Liberation Mono"/>
            </a:endParaRPr>
          </a:p>
        </p:txBody>
      </p:sp>
      <p:sp>
        <p:nvSpPr>
          <p:cNvPr id="8" name="Rectangle 7"/>
          <p:cNvSpPr/>
          <p:nvPr/>
        </p:nvSpPr>
        <p:spPr>
          <a:xfrm>
            <a:off x="407368" y="3147933"/>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R1,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1=2</a:t>
            </a:r>
            <a:r>
              <a:rPr lang="en-IN" dirty="0">
                <a:latin typeface="Liberation Mono"/>
                <a:cs typeface="Arial" panose="020B0604020202020204" pitchFamily="34" charset="0"/>
              </a:rPr>
              <a:t>;</a:t>
            </a:r>
          </a:p>
        </p:txBody>
      </p:sp>
      <p:sp>
        <p:nvSpPr>
          <p:cNvPr id="9" name="Rectangle 8"/>
          <p:cNvSpPr/>
          <p:nvPr/>
        </p:nvSpPr>
        <p:spPr>
          <a:xfrm>
            <a:off x="407368" y="2060848"/>
            <a:ext cx="11233248"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36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36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(60, 'HRD', 'Pune'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139321"/>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b="0" i="0" dirty="0">
                <a:solidFill>
                  <a:srgbClr val="2F2E2E"/>
                </a:solidFill>
                <a:effectLst/>
                <a:latin typeface="Palatino Linotype" panose="02040502050505030304" pitchFamily="18" charset="0"/>
              </a:rPr>
              <a:t> blood group, price, quantity, branch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b="0" i="0" dirty="0">
                <a:solidFill>
                  <a:srgbClr val="2F2E2E"/>
                </a:solidFill>
                <a:effectLst/>
                <a:latin typeface="Palatino Linotype" panose="02040502050505030304" pitchFamily="18" charset="0"/>
              </a:rPr>
              <a:t>An attribute that cannot be derived from another attribute is known as</a:t>
            </a:r>
            <a:r>
              <a:rPr lang="en-US" b="1" i="0" dirty="0">
                <a:solidFill>
                  <a:srgbClr val="2F2E2E"/>
                </a:solidFill>
                <a:effectLst/>
                <a:latin typeface="Palatino Linotype" panose="02040502050505030304" pitchFamily="18" charset="0"/>
              </a:rPr>
              <a:t> </a:t>
            </a:r>
            <a:r>
              <a:rPr lang="en-US" dirty="0">
                <a:solidFill>
                  <a:srgbClr val="2F2E2E"/>
                </a:solidFill>
                <a:effectLst/>
                <a:latin typeface="Palatino Linotype" panose="02040502050505030304" pitchFamily="18" charset="0"/>
              </a:rPr>
              <a:t>stored attribute.</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salary cannot derive from (HRA, DA…),</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DoB cannot derive from age, </a:t>
            </a:r>
            <a:r>
              <a:rPr lang="en-US" dirty="0">
                <a:solidFill>
                  <a:srgbClr val="2F2E2E"/>
                </a:solidFill>
                <a:latin typeface="Palatino Linotype" panose="02040502050505030304" pitchFamily="18" charset="0"/>
              </a:rPr>
              <a:t>marks cannot derive from </a:t>
            </a:r>
            <a:r>
              <a:rPr lang="en-US" b="0" i="0" dirty="0">
                <a:solidFill>
                  <a:srgbClr val="2F2E2E"/>
                </a:solidFill>
                <a:effectLst/>
                <a:latin typeface="Palatino Linotype" panose="02040502050505030304" pitchFamily="18" charset="0"/>
              </a:rPr>
              <a:t>t</a:t>
            </a:r>
            <a:r>
              <a:rPr lang="en-US" dirty="0">
                <a:solidFill>
                  <a:srgbClr val="2F2E2E"/>
                </a:solidFill>
                <a:latin typeface="Palatino Linotype" panose="02040502050505030304" pitchFamily="18" charset="0"/>
              </a:rPr>
              <a:t>otal marks or  average marks of a student.</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501804" y="3861324"/>
            <a:ext cx="8991600"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(60, 'HRD', 'Pune'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COMMIT WORK</a:t>
            </a:r>
          </a:p>
        </p:txBody>
      </p:sp>
      <p:sp>
        <p:nvSpPr>
          <p:cNvPr id="9" name="Rectangle 8"/>
          <p:cNvSpPr/>
          <p:nvPr/>
        </p:nvSpPr>
        <p:spPr>
          <a:xfrm>
            <a:off x="532357" y="5363924"/>
            <a:ext cx="88392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298AE5"/>
                </a:solidFill>
                <a:latin typeface="Liberation Mono"/>
                <a:cs typeface="Arial" panose="020B0604020202020204" pitchFamily="34" charset="0"/>
              </a:rPr>
              <a:t>SET autocommit = {0 | 1}    </a:t>
            </a:r>
            <a:r>
              <a:rPr lang="en-IN" b="1" dirty="0">
                <a:latin typeface="Liberation Mono"/>
                <a:cs typeface="Arial" panose="020B0604020202020204" pitchFamily="34" charset="0"/>
              </a:rPr>
              <a:t>0 - </a:t>
            </a:r>
            <a:r>
              <a:rPr lang="en-US" b="1" dirty="0">
                <a:latin typeface="Liberation Mono"/>
                <a:cs typeface="Arial" panose="020B0604020202020204" pitchFamily="34" charset="0"/>
              </a:rPr>
              <a:t>disable; 1 - enable</a:t>
            </a:r>
          </a:p>
        </p:txBody>
      </p:sp>
      <p:sp>
        <p:nvSpPr>
          <p:cNvPr id="10" name="Rectangle 9"/>
          <p:cNvSpPr/>
          <p:nvPr/>
        </p:nvSpPr>
        <p:spPr>
          <a:xfrm>
            <a:off x="532357" y="5877272"/>
            <a:ext cx="3048079" cy="769441"/>
          </a:xfrm>
          <a:prstGeom prst="rect">
            <a:avLst/>
          </a:prstGeom>
        </p:spPr>
        <p:txBody>
          <a:bodyPr wrap="none">
            <a:spAutoFit/>
          </a:bodyPr>
          <a:lstStyle/>
          <a:p>
            <a:pPr marL="285750" indent="-285750">
              <a:buFont typeface="Arial" panose="020B0604020202020204" pitchFamily="34" charset="0"/>
              <a:buChar char="•"/>
            </a:pPr>
            <a:r>
              <a:rPr lang="en-IN" dirty="0">
                <a:solidFill>
                  <a:srgbClr val="0077AA"/>
                </a:solidFill>
                <a:latin typeface="Liberation Mono"/>
              </a:rPr>
              <a:t>show</a:t>
            </a:r>
            <a:r>
              <a:rPr lang="en-IN" dirty="0">
                <a:latin typeface="Liberation Mono"/>
              </a:rPr>
              <a:t> </a:t>
            </a:r>
            <a:r>
              <a:rPr lang="en-IN" dirty="0">
                <a:solidFill>
                  <a:srgbClr val="0077AA"/>
                </a:solidFill>
                <a:latin typeface="Liberation Mono"/>
              </a:rPr>
              <a:t>variables</a:t>
            </a:r>
            <a:r>
              <a:rPr lang="en-IN" dirty="0">
                <a:latin typeface="Liberation Mono"/>
              </a:rPr>
              <a:t> </a:t>
            </a:r>
            <a:r>
              <a:rPr lang="en-IN" dirty="0">
                <a:solidFill>
                  <a:srgbClr val="0077AA"/>
                </a:solidFill>
                <a:latin typeface="Liberation Mono"/>
              </a:rPr>
              <a:t>like</a:t>
            </a:r>
            <a:r>
              <a:rPr lang="en-IN" dirty="0">
                <a:latin typeface="Liberation Mono"/>
              </a:rPr>
              <a:t> 'auto%’;</a:t>
            </a:r>
          </a:p>
          <a:p>
            <a:pPr marL="285750" indent="-285750">
              <a:buFont typeface="Arial" panose="020B0604020202020204" pitchFamily="34" charset="0"/>
              <a:buChar char="•"/>
            </a:pPr>
            <a:endParaRPr lang="en-IN"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latin typeface="Liberation Mono"/>
                <a:ea typeface="Times New Roman" panose="02020603050405020304" pitchFamily="18" charset="0"/>
              </a:rPr>
              <a:t>@@AUTOCOMMIT;</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2996952"/>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556562057"/>
      </p:ext>
    </p:extLst>
  </p:cSld>
  <p:clrMapOvr>
    <a:masterClrMapping/>
  </p:clrMapOvr>
  <p:transition/>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6074099"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
        <p:nvSpPr>
          <p:cNvPr id="6" name="Rectangle 5">
            <a:extLst>
              <a:ext uri="{FF2B5EF4-FFF2-40B4-BE49-F238E27FC236}">
                <a16:creationId xmlns:a16="http://schemas.microsoft.com/office/drawing/2014/main" id="{6DE79E53-CAA4-40DF-AFCE-1F13A27C78F7}"/>
              </a:ext>
            </a:extLst>
          </p:cNvPr>
          <p:cNvSpPr/>
          <p:nvPr/>
        </p:nvSpPr>
        <p:spPr>
          <a:xfrm>
            <a:off x="406573" y="4059069"/>
            <a:ext cx="8990430" cy="1354217"/>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2758098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93727" y="725907"/>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VALUES</a:t>
            </a:r>
          </a:p>
        </p:txBody>
      </p:sp>
      <p:sp>
        <p:nvSpPr>
          <p:cNvPr id="7" name="Rectangle 6"/>
          <p:cNvSpPr/>
          <p:nvPr/>
        </p:nvSpPr>
        <p:spPr>
          <a:xfrm>
            <a:off x="407368" y="1447800"/>
            <a:ext cx="11449272" cy="707886"/>
          </a:xfrm>
          <a:prstGeom prst="rect">
            <a:avLst/>
          </a:prstGeom>
        </p:spPr>
        <p:txBody>
          <a:bodyPr wrap="square">
            <a:spAutoFit/>
          </a:bodyPr>
          <a:lstStyle/>
          <a:p>
            <a:r>
              <a:rPr lang="en-IN" sz="2000" dirty="0">
                <a:solidFill>
                  <a:srgbClr val="0077AA"/>
                </a:solidFill>
                <a:latin typeface="Liberation Mono"/>
              </a:rPr>
              <a:t>INSERT [INTO] tbl_name [(col_name,...)] {VALUES | VALUE} ({expr | DEFAULT}, ...) , (...), ... [ON DUPLICATE KEY UPDATE assignment_list]</a:t>
            </a:r>
            <a:endParaRPr lang="en-US" sz="2000" dirty="0">
              <a:solidFill>
                <a:srgbClr val="0077AA"/>
              </a:solidFill>
              <a:latin typeface="Liberation Mono"/>
            </a:endParaRPr>
          </a:p>
        </p:txBody>
      </p:sp>
      <p:sp>
        <p:nvSpPr>
          <p:cNvPr id="6" name="Rectangle 5"/>
          <p:cNvSpPr/>
          <p:nvPr/>
        </p:nvSpPr>
        <p:spPr>
          <a:xfrm>
            <a:off x="407368" y="2340114"/>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192948"/>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Tree>
    <p:extLst>
      <p:ext uri="{BB962C8B-B14F-4D97-AF65-F5344CB8AC3E}">
        <p14:creationId xmlns:p14="http://schemas.microsoft.com/office/powerpoint/2010/main" val="2779365987"/>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543587"/>
            <a:ext cx="11206151" cy="707886"/>
          </a:xfrm>
          <a:prstGeom prst="rect">
            <a:avLst/>
          </a:prstGeom>
        </p:spPr>
        <p:txBody>
          <a:bodyPr wrap="square">
            <a:spAutoFit/>
          </a:bodyPr>
          <a:lstStyle/>
          <a:p>
            <a:r>
              <a:rPr lang="en-IN" sz="2000" dirty="0">
                <a:solidFill>
                  <a:srgbClr val="0077AA"/>
                </a:solidFill>
                <a:latin typeface="Liberation Mono"/>
              </a:rPr>
              <a:t>INSERT [INTO] tbl_name [ (col_name,...) ] {VALUES | VALUE} ({expr | DEFAULT}, ...) , (...), ... [ ON DUPLICATE KEY UPDATE assignment_list ]</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191345" y="4653136"/>
            <a:ext cx="11374318" cy="1754326"/>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(29, '</a:t>
            </a:r>
            <a:r>
              <a:rPr lang="en-IN" dirty="0">
                <a:solidFill>
                  <a:srgbClr val="00B050"/>
                </a:solidFill>
                <a:latin typeface="Liberation Mono"/>
                <a:cs typeface="Arial" panose="020B0604020202020204" pitchFamily="34" charset="0"/>
              </a:rPr>
              <a:t>sharmin</a:t>
            </a:r>
            <a:r>
              <a:rPr lang="en-IN" dirty="0">
                <a:latin typeface="Liberation Mono"/>
                <a:cs typeface="Arial" panose="020B0604020202020204" pitchFamily="34" charset="0"/>
              </a:rPr>
              <a:t>', '</a:t>
            </a:r>
            <a:r>
              <a:rPr lang="en-IN" dirty="0" err="1">
                <a:solidFill>
                  <a:srgbClr val="00B050"/>
                </a:solidFill>
                <a:latin typeface="Liberation Mono"/>
                <a:cs typeface="Arial" panose="020B0604020202020204" pitchFamily="34" charset="0"/>
              </a:rPr>
              <a:t>patil</a:t>
            </a:r>
            <a:r>
              <a:rPr lang="en-IN" dirty="0">
                <a:latin typeface="Liberation Mono"/>
                <a:cs typeface="Arial" panose="020B0604020202020204" pitchFamily="34" charset="0"/>
              </a:rPr>
              <a:t>', '1999-11-10', '</a:t>
            </a:r>
            <a:r>
              <a:rPr lang="en-IN" dirty="0">
                <a:solidFill>
                  <a:srgbClr val="00B050"/>
                </a:solidFill>
                <a:latin typeface="Liberation Mono"/>
                <a:cs typeface="Arial" panose="020B0604020202020204" pitchFamily="34" charset="0"/>
              </a:rPr>
              <a:t>sharmin.patil@gmail.com</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(30,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thomas</a:t>
            </a:r>
            <a:r>
              <a:rPr lang="en-IN" dirty="0">
                <a:latin typeface="Liberation Mono"/>
                <a:cs typeface="Arial" panose="020B0604020202020204" pitchFamily="34" charset="0"/>
              </a:rPr>
              <a:t>', '1983-11-10', '</a:t>
            </a:r>
            <a:r>
              <a:rPr lang="en-IN" dirty="0">
                <a:solidFill>
                  <a:srgbClr val="00B050"/>
                </a:solidFill>
                <a:latin typeface="Liberation Mono"/>
                <a:cs typeface="Arial" panose="020B0604020202020204" pitchFamily="34" charset="0"/>
              </a:rPr>
              <a:t>john.thomas@gmail.com</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(31, '</a:t>
            </a:r>
            <a:r>
              <a:rPr lang="en-IN" dirty="0">
                <a:solidFill>
                  <a:srgbClr val="00B050"/>
                </a:solidFill>
                <a:latin typeface="Liberation Mono"/>
                <a:cs typeface="Arial" panose="020B0604020202020204" pitchFamily="34" charset="0"/>
              </a:rPr>
              <a:t>jack</a:t>
            </a:r>
            <a:r>
              <a:rPr lang="en-IN" dirty="0">
                <a:latin typeface="Liberation Mono"/>
                <a:cs typeface="Arial" panose="020B0604020202020204" pitchFamily="34" charset="0"/>
              </a:rPr>
              <a:t>', '1980-01-14', '</a:t>
            </a:r>
            <a:r>
              <a:rPr lang="en-IN" dirty="0">
                <a:solidFill>
                  <a:srgbClr val="00B050"/>
                </a:solidFill>
                <a:latin typeface="Liberation Mono"/>
                <a:cs typeface="Arial" panose="020B0604020202020204" pitchFamily="34" charset="0"/>
              </a:rPr>
              <a:t>jack.thorn@gmail.com</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(32, '</a:t>
            </a:r>
            <a:r>
              <a:rPr lang="en-IN" dirty="0">
                <a:solidFill>
                  <a:srgbClr val="00B050"/>
                </a:solidFill>
                <a:latin typeface="Liberation Mono"/>
                <a:cs typeface="Arial" panose="020B0604020202020204" pitchFamily="34" charset="0"/>
              </a:rPr>
              <a:t>james</a:t>
            </a:r>
            <a:r>
              <a:rPr lang="en-IN" dirty="0">
                <a:latin typeface="Liberation Mono"/>
                <a:cs typeface="Arial" panose="020B0604020202020204" pitchFamily="34" charset="0"/>
              </a:rPr>
              <a:t>'), (33, '</a:t>
            </a:r>
            <a:r>
              <a:rPr lang="en-IN" dirty="0">
                <a:solidFill>
                  <a:srgbClr val="00B050"/>
                </a:solidFill>
                <a:latin typeface="Liberation Mono"/>
                <a:cs typeface="Arial" panose="020B0604020202020204" pitchFamily="34" charset="0"/>
              </a:rPr>
              <a:t>jr.</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james</a:t>
            </a:r>
            <a:r>
              <a:rPr lang="en-IN" dirty="0">
                <a:latin typeface="Liberation Mono"/>
                <a:cs typeface="Arial" panose="020B0604020202020204" pitchFamily="34" charset="0"/>
              </a:rPr>
              <a:t>'), (34, '</a:t>
            </a:r>
            <a:r>
              <a:rPr lang="en-IN" dirty="0">
                <a:solidFill>
                  <a:srgbClr val="00B050"/>
                </a:solidFill>
                <a:latin typeface="Liberation Mono"/>
                <a:cs typeface="Arial" panose="020B0604020202020204" pitchFamily="34" charset="0"/>
              </a:rPr>
              <a:t>sr. james</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405787"/>
            <a:ext cx="11569138" cy="2031325"/>
          </a:xfrm>
          <a:prstGeom prst="rect">
            <a:avLst/>
          </a:prstGeom>
        </p:spPr>
        <p:txBody>
          <a:bodyPr wrap="square">
            <a:spAutoFit/>
          </a:bodyPr>
          <a:lstStyle/>
          <a:p>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376270576"/>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transition/>
</p:sld>
</file>

<file path=ppt/slides/slide3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56792"/>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92896"/>
            <a:ext cx="11161240"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(1,'sharmin',</a:t>
            </a:r>
            <a:r>
              <a:rPr lang="en-IN" dirty="0">
                <a:solidFill>
                  <a:srgbClr val="0077AA"/>
                </a:solidFill>
                <a:latin typeface="Liberation Mono"/>
                <a:cs typeface="Arial" panose="020B0604020202020204" pitchFamily="34" charset="0"/>
              </a:rPr>
              <a:t>AES_ENCRYPT</a:t>
            </a:r>
            <a:r>
              <a:rPr lang="en-IN" dirty="0">
                <a:latin typeface="Liberation Mono"/>
              </a:rPr>
              <a:t>('sharmin', 'sharmin1'));</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(2,'saleel',</a:t>
            </a:r>
            <a:r>
              <a:rPr lang="en-IN" dirty="0">
                <a:solidFill>
                  <a:srgbClr val="0077AA"/>
                </a:solidFill>
                <a:latin typeface="Liberation Mono"/>
                <a:cs typeface="Arial" panose="020B0604020202020204" pitchFamily="34" charset="0"/>
              </a:rPr>
              <a:t>AES_ENCRYPT</a:t>
            </a:r>
            <a:r>
              <a:rPr lang="en-IN" dirty="0">
                <a:latin typeface="Liberation Mono"/>
              </a:rPr>
              <a:t>('saleel', 'sharmin1'));</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(3,'kaushal',</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err="1">
                <a:latin typeface="Liberation Mono"/>
              </a:rPr>
              <a:t>kaushal</a:t>
            </a:r>
            <a:r>
              <a:rPr lang="en-IN" dirty="0">
                <a:latin typeface="Liberation Mono"/>
              </a:rPr>
              <a:t>', 'kaushal1'));</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(4,'ruhan',</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err="1">
                <a:latin typeface="Liberation Mono"/>
              </a:rPr>
              <a:t>ruhan</a:t>
            </a:r>
            <a:r>
              <a:rPr lang="en-IN" dirty="0">
                <a:latin typeface="Liberation Mono"/>
              </a:rPr>
              <a:t>', 'ruhan1'));</a:t>
            </a:r>
          </a:p>
          <a:p>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'sharmin1')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45885321"/>
      </p:ext>
    </p:extLst>
  </p:cSld>
  <p:clrMapOvr>
    <a:masterClrMapping/>
  </p:clrMapOvr>
  <p:transition/>
</p:sld>
</file>

<file path=ppt/slides/slide3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45885321"/>
      </p:ext>
    </p:extLst>
  </p:cSld>
  <p:clrMapOvr>
    <a:masterClrMapping/>
  </p:clrMapOvr>
  <p:transition/>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81477927"/>
      </p:ext>
    </p:extLst>
  </p:cSld>
  <p:clrMapOvr>
    <a:masterClrMapping/>
  </p:clrMapOvr>
  <p:transition/>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6713"/>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335361" y="1789517"/>
            <a:ext cx="8838049" cy="707886"/>
          </a:xfrm>
          <a:prstGeom prst="rect">
            <a:avLst/>
          </a:prstGeom>
        </p:spPr>
        <p:txBody>
          <a:bodyPr wrap="square">
            <a:spAutoFit/>
          </a:bodyPr>
          <a:lstStyle/>
          <a:p>
            <a:r>
              <a:rPr lang="en-IN" sz="2000" dirty="0">
                <a:solidFill>
                  <a:srgbClr val="0077AA"/>
                </a:solidFill>
                <a:latin typeface="Liberation Mono"/>
              </a:rPr>
              <a:t>INSERT [INTO] tbl_name SET col_name={expr | DEFAULT}, ... [ON DUPLICATE KEY UPDATE assignment_list]</a:t>
            </a:r>
            <a:endParaRPr lang="en-US" sz="2000" dirty="0">
              <a:solidFill>
                <a:srgbClr val="0077AA"/>
              </a:solidFill>
              <a:latin typeface="Liberation Mono"/>
            </a:endParaRPr>
          </a:p>
        </p:txBody>
      </p:sp>
      <p:sp>
        <p:nvSpPr>
          <p:cNvPr id="2" name="Rectangle 1"/>
          <p:cNvSpPr/>
          <p:nvPr/>
        </p:nvSpPr>
        <p:spPr>
          <a:xfrm>
            <a:off x="312869" y="3704509"/>
            <a:ext cx="11449272" cy="1077218"/>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Note:</a:t>
            </a:r>
          </a:p>
          <a:p>
            <a:pPr marL="342900" indent="-342900">
              <a:buFont typeface="Arial" panose="020B0604020202020204" pitchFamily="34" charset="0"/>
              <a:buChar char="•"/>
            </a:pPr>
            <a:r>
              <a:rPr lang="en-IN" sz="2000" dirty="0">
                <a:latin typeface="Palatino Linotype" panose="02040502050505030304" pitchFamily="18" charset="0"/>
                <a:cs typeface="Segoe UI Light" panose="020B0502040204020203" pitchFamily="34" charset="0"/>
              </a:rPr>
              <a:t>A SET clause indicates columns explicitly by name, together with the value to assign each one.</a:t>
            </a:r>
          </a:p>
          <a:p>
            <a:pPr marL="342900" indent="-342900">
              <a:buFont typeface="Arial" panose="020B0604020202020204" pitchFamily="34" charset="0"/>
              <a:buChar char="•"/>
            </a:pPr>
            <a:r>
              <a:rPr lang="en-IN" sz="2000" dirty="0">
                <a:latin typeface="Palatino Linotype" panose="02040502050505030304" pitchFamily="18" charset="0"/>
                <a:cs typeface="Segoe UI Light" panose="020B0502040204020203" pitchFamily="34" charset="0"/>
              </a:rPr>
              <a:t>The affected-rows value for an INSERT can be obtained using the ROW_COUNT() function.</a:t>
            </a:r>
          </a:p>
        </p:txBody>
      </p:sp>
      <p:pic>
        <p:nvPicPr>
          <p:cNvPr id="3" name="Picture 2"/>
          <p:cNvPicPr>
            <a:picLocks noChangeAspect="1"/>
          </p:cNvPicPr>
          <p:nvPr/>
        </p:nvPicPr>
        <p:blipFill>
          <a:blip r:embed="rId2" cstate="print"/>
          <a:stretch>
            <a:fillRect/>
          </a:stretch>
        </p:blipFill>
        <p:spPr>
          <a:xfrm>
            <a:off x="407369" y="3172504"/>
            <a:ext cx="8990430" cy="400050"/>
          </a:xfrm>
          <a:prstGeom prst="rect">
            <a:avLst/>
          </a:prstGeom>
        </p:spPr>
      </p:pic>
      <p:sp>
        <p:nvSpPr>
          <p:cNvPr id="10" name="Rectangle 9">
            <a:extLst>
              <a:ext uri="{FF2B5EF4-FFF2-40B4-BE49-F238E27FC236}">
                <a16:creationId xmlns:a16="http://schemas.microsoft.com/office/drawing/2014/main" id="{0DF66B3E-AE6D-4448-874E-1C875E8E879B}"/>
              </a:ext>
            </a:extLst>
          </p:cNvPr>
          <p:cNvSpPr/>
          <p:nvPr/>
        </p:nvSpPr>
        <p:spPr>
          <a:xfrm>
            <a:off x="312870" y="4852456"/>
            <a:ext cx="11449272" cy="1477328"/>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ID=35, nameLast='</a:t>
            </a:r>
            <a:r>
              <a:rPr lang="en-IN" dirty="0" err="1">
                <a:solidFill>
                  <a:srgbClr val="00B050"/>
                </a:solidFill>
                <a:latin typeface="Liberation Mono"/>
                <a:cs typeface="Arial" panose="020B0604020202020204" pitchFamily="34" charset="0"/>
              </a:rPr>
              <a:t>patel</a:t>
            </a:r>
            <a:r>
              <a:rPr lang="en-IN" dirty="0">
                <a:latin typeface="Liberation Mono"/>
                <a:cs typeface="Arial" panose="020B0604020202020204" pitchFamily="34" charset="0"/>
              </a:rPr>
              <a:t>’, DoB ='2000-04-21', nameFirst ='</a:t>
            </a:r>
            <a:r>
              <a:rPr lang="en-IN" dirty="0">
                <a:solidFill>
                  <a:srgbClr val="00B050"/>
                </a:solidFill>
                <a:latin typeface="Liberation Mono"/>
                <a:cs typeface="Arial" panose="020B0604020202020204" pitchFamily="34" charset="0"/>
              </a:rPr>
              <a:t>rajan</a:t>
            </a:r>
            <a:r>
              <a:rPr lang="en-IN" dirty="0">
                <a:latin typeface="Liberation Mono"/>
                <a:cs typeface="Arial" panose="020B0604020202020204" pitchFamily="34" charset="0"/>
              </a:rPr>
              <a:t>', emailID = '</a:t>
            </a:r>
            <a:r>
              <a:rPr lang="en-IN" dirty="0">
                <a:solidFill>
                  <a:srgbClr val="00B050"/>
                </a:solidFill>
                <a:latin typeface="Liberation Mono"/>
                <a:cs typeface="Arial" panose="020B0604020202020204" pitchFamily="34" charset="0"/>
              </a:rPr>
              <a:t>rajan.patel@gmail.com</a:t>
            </a:r>
            <a:r>
              <a:rPr lang="en-IN" dirty="0">
                <a:latin typeface="Liberation Mono"/>
                <a:cs typeface="Arial" panose="020B0604020202020204" pitchFamily="34" charset="0"/>
              </a:rPr>
              <a:t>');</a:t>
            </a:r>
            <a:endParaRPr lang="en-IN" dirty="0">
              <a:solidFill>
                <a:srgbClr val="FF000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ID=36, nameFirst ='</a:t>
            </a:r>
            <a:r>
              <a:rPr lang="en-IN" dirty="0">
                <a:solidFill>
                  <a:srgbClr val="00B050"/>
                </a:solidFill>
                <a:latin typeface="Liberation Mono"/>
                <a:cs typeface="Arial" panose="020B0604020202020204" pitchFamily="34" charset="0"/>
              </a:rPr>
              <a:t>ramesh</a:t>
            </a:r>
            <a:r>
              <a:rPr lang="en-IN" dirty="0">
                <a:latin typeface="Liberation Mono"/>
                <a:cs typeface="Arial" panose="020B0604020202020204" pitchFamily="34" charset="0"/>
              </a:rPr>
              <a:t>', nameLast='</a:t>
            </a:r>
            <a:r>
              <a:rPr lang="en-IN" dirty="0" err="1">
                <a:solidFill>
                  <a:srgbClr val="00B050"/>
                </a:solidFill>
                <a:latin typeface="Liberation Mono"/>
                <a:cs typeface="Arial" panose="020B0604020202020204" pitchFamily="34" charset="0"/>
              </a:rPr>
              <a:t>pawar</a:t>
            </a:r>
            <a:r>
              <a:rPr lang="en-IN" dirty="0">
                <a:latin typeface="Liberation Mono"/>
                <a:cs typeface="Arial" panose="020B0604020202020204" pitchFamily="34" charset="0"/>
              </a:rPr>
              <a:t>’, DoB ='2000-04-21', emailID = '</a:t>
            </a:r>
            <a:r>
              <a:rPr lang="en-IN" dirty="0">
                <a:solidFill>
                  <a:srgbClr val="00B050"/>
                </a:solidFill>
                <a:latin typeface="Liberation Mono"/>
                <a:cs typeface="Arial" panose="020B0604020202020204" pitchFamily="34" charset="0"/>
              </a:rPr>
              <a:t>ramesh.pawar@gmail.com</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43F7ED22-AB07-4A1A-B189-885503AF5F18}"/>
              </a:ext>
            </a:extLst>
          </p:cNvPr>
          <p:cNvSpPr/>
          <p:nvPr/>
        </p:nvSpPr>
        <p:spPr>
          <a:xfrm>
            <a:off x="359510" y="2621487"/>
            <a:ext cx="11569138" cy="369332"/>
          </a:xfrm>
          <a:prstGeom prst="rect">
            <a:avLst/>
          </a:prstGeom>
        </p:spPr>
        <p:txBody>
          <a:bodyPr wrap="square">
            <a:spAutoFit/>
          </a:bodyPr>
          <a:lstStyle/>
          <a:p>
            <a:r>
              <a:rPr lang="en-IN" dirty="0">
                <a:solidFill>
                  <a:srgbClr val="0077AA"/>
                </a:solidFill>
                <a:latin typeface="Liberation Mono"/>
                <a:cs typeface="Arial" panose="020B0604020202020204" pitchFamily="34" charset="0"/>
              </a:rPr>
              <a:t>STUDENT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p:txBody>
      </p:sp>
    </p:spTree>
    <p:extLst>
      <p:ext uri="{BB962C8B-B14F-4D97-AF65-F5344CB8AC3E}">
        <p14:creationId xmlns:p14="http://schemas.microsoft.com/office/powerpoint/2010/main" val="27369041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ON DUPLICATE KEY</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45906084"/>
      </p:ext>
    </p:extLst>
  </p:cSld>
  <p:clrMapOvr>
    <a:masterClrMapping/>
  </p:clrMapOvr>
  <p:transition/>
</p:sld>
</file>

<file path=ppt/slides/slide3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…ON DUPLICATE KEY</a:t>
            </a:r>
            <a:endParaRPr lang="en-IN" sz="3200" i="1" dirty="0">
              <a:solidFill>
                <a:srgbClr val="FF9900"/>
              </a:solidFill>
              <a:latin typeface="Arial" pitchFamily="34" charset="0"/>
              <a:cs typeface="Arial" pitchFamily="34" charset="0"/>
            </a:endParaRPr>
          </a:p>
        </p:txBody>
      </p:sp>
      <p:sp>
        <p:nvSpPr>
          <p:cNvPr id="5" name="Rectangle 4"/>
          <p:cNvSpPr/>
          <p:nvPr/>
        </p:nvSpPr>
        <p:spPr>
          <a:xfrm>
            <a:off x="433041" y="829270"/>
            <a:ext cx="1137915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specify an ON DUPLICATE KEY UPDATE clause and a row to be inserted would cause a duplicate value in a UNIQUE index or PRIMARY KEY, an UPDATE of the old row occurs.</a:t>
            </a:r>
          </a:p>
        </p:txBody>
      </p:sp>
      <p:sp>
        <p:nvSpPr>
          <p:cNvPr id="9" name="Rectangle 8"/>
          <p:cNvSpPr/>
          <p:nvPr/>
        </p:nvSpPr>
        <p:spPr>
          <a:xfrm>
            <a:off x="529023" y="1905000"/>
            <a:ext cx="11186287" cy="707886"/>
          </a:xfrm>
          <a:prstGeom prst="rect">
            <a:avLst/>
          </a:prstGeom>
        </p:spPr>
        <p:txBody>
          <a:bodyPr wrap="square">
            <a:spAutoFit/>
          </a:bodyPr>
          <a:lstStyle/>
          <a:p>
            <a:r>
              <a:rPr lang="en-IN" sz="2000" dirty="0">
                <a:solidFill>
                  <a:srgbClr val="0077AA"/>
                </a:solidFill>
                <a:latin typeface="Liberation Mono"/>
              </a:rPr>
              <a:t>INSERT [INTO] tbl_name [(col_name,...)] {VALUES | VALUE} ({expr | DEFAULT}, ...) , (...), ... ON DUPLICATE KEY UPDATE</a:t>
            </a:r>
            <a:endParaRPr lang="en-US" sz="2000" dirty="0">
              <a:solidFill>
                <a:srgbClr val="0077AA"/>
              </a:solidFill>
              <a:latin typeface="Liberation Mono"/>
            </a:endParaRPr>
          </a:p>
        </p:txBody>
      </p:sp>
      <p:sp>
        <p:nvSpPr>
          <p:cNvPr id="2" name="Rectangle 1"/>
          <p:cNvSpPr/>
          <p:nvPr/>
        </p:nvSpPr>
        <p:spPr>
          <a:xfrm>
            <a:off x="551384" y="2981270"/>
            <a:ext cx="1116124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temp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 10+10;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a + b;</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 </a:t>
            </a:r>
            <a:r>
              <a:rPr lang="en-IN" dirty="0">
                <a:solidFill>
                  <a:srgbClr val="0077AA"/>
                </a:solidFill>
                <a:latin typeface="Liberation Mono"/>
                <a:cs typeface="Arial" panose="020B0604020202020204" pitchFamily="34" charset="0"/>
              </a:rPr>
              <a:t>VALUES</a:t>
            </a:r>
            <a:r>
              <a:rPr lang="en-IN" dirty="0">
                <a:latin typeface="Liberation Mono"/>
                <a:ea typeface="Times New Roman" panose="02020603050405020304" pitchFamily="18" charset="0"/>
                <a:cs typeface="Arial" panose="020B0604020202020204" pitchFamily="34" charset="0"/>
              </a:rPr>
              <a:t>(a) + </a:t>
            </a:r>
            <a:r>
              <a:rPr lang="en-IN" dirty="0">
                <a:solidFill>
                  <a:srgbClr val="0077AA"/>
                </a:solidFill>
                <a:latin typeface="Liberation Mono"/>
                <a:cs typeface="Arial" panose="020B0604020202020204" pitchFamily="34" charset="0"/>
              </a:rPr>
              <a:t>VALUES</a:t>
            </a:r>
            <a:r>
              <a:rPr lang="en-IN" dirty="0">
                <a:latin typeface="Liberation Mono"/>
                <a:ea typeface="Times New Roman" panose="02020603050405020304" pitchFamily="18" charset="0"/>
                <a:cs typeface="Arial" panose="020B0604020202020204" pitchFamily="34" charset="0"/>
              </a:rPr>
              <a:t>(b);</a:t>
            </a:r>
          </a:p>
        </p:txBody>
      </p:sp>
    </p:spTree>
    <p:extLst>
      <p:ext uri="{BB962C8B-B14F-4D97-AF65-F5344CB8AC3E}">
        <p14:creationId xmlns:p14="http://schemas.microsoft.com/office/powerpoint/2010/main" val="344604141"/>
      </p:ext>
    </p:extLst>
  </p:cSld>
  <p:clrMapOvr>
    <a:masterClrMapping/>
  </p:clrMapOvr>
  <p:transition/>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89723082"/>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153390" cy="400110"/>
          </a:xfrm>
          <a:prstGeom prst="rect">
            <a:avLst/>
          </a:prstGeom>
        </p:spPr>
        <p:txBody>
          <a:bodyPr wrap="square">
            <a:spAutoFit/>
          </a:bodyPr>
          <a:lstStyle/>
          <a:p>
            <a:r>
              <a:rPr lang="en-IN" sz="2000" dirty="0">
                <a:solidFill>
                  <a:srgbClr val="0077AA"/>
                </a:solidFill>
                <a:latin typeface="Liberation Mono"/>
              </a:rPr>
              <a:t>INSERT [INTO] tbl_name [(col_name,...)] SELECT ... [ON DUPLICATE KEY UPDATE assignment_list]</a:t>
            </a:r>
            <a:endParaRPr lang="en-US" sz="2000" dirty="0">
              <a:solidFill>
                <a:srgbClr val="0077AA"/>
              </a:solidFill>
              <a:latin typeface="Liberation Mono"/>
            </a:endParaRPr>
          </a:p>
        </p:txBody>
      </p:sp>
      <p:sp>
        <p:nvSpPr>
          <p:cNvPr id="8" name="Rectangle 7"/>
          <p:cNvSpPr/>
          <p:nvPr/>
        </p:nvSpPr>
        <p:spPr>
          <a:xfrm>
            <a:off x="263352" y="2416076"/>
            <a:ext cx="103284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1 + 1;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+ 1</a:t>
            </a:r>
            <a:r>
              <a:rPr lang="en-IN" dirty="0">
                <a:latin typeface="Liberation Mono"/>
                <a:cs typeface="Arial" panose="020B0604020202020204" pitchFamily="34" charset="0"/>
              </a:rPr>
              <a:t>, 'HRD', 'BARODA', 'r57px33px'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latin typeface="Liberation Mono"/>
                <a:cs typeface="Arial" panose="020B0604020202020204" pitchFamily="34" charset="0"/>
              </a:rPr>
              <a:t>set @x := 40;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'HRD', 'BARODA', 'r57px33px');</a:t>
            </a:r>
          </a:p>
        </p:txBody>
      </p:sp>
    </p:spTree>
    <p:extLst>
      <p:ext uri="{BB962C8B-B14F-4D97-AF65-F5344CB8AC3E}">
        <p14:creationId xmlns:p14="http://schemas.microsoft.com/office/powerpoint/2010/main" val="2444856781"/>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65017129"/>
      </p:ext>
    </p:extLst>
  </p:cSld>
  <p:clrMapOvr>
    <a:masterClrMapping/>
  </p:clrMapOvr>
  <p:transition/>
</p:sld>
</file>

<file path=ppt/slides/slide3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tbl_name [(col_name,...)] {VALUES | VALUE} ({expr | DEFAULT}, ...), (...),...</a:t>
            </a:r>
            <a:endParaRPr lang="en-US" sz="2000" dirty="0">
              <a:solidFill>
                <a:srgbClr val="0077AA"/>
              </a:solidFill>
              <a:latin typeface="Liberation Mono"/>
            </a:endParaRPr>
          </a:p>
        </p:txBody>
      </p:sp>
      <p:sp>
        <p:nvSpPr>
          <p:cNvPr id="8" name="Rectangle 7"/>
          <p:cNvSpPr/>
          <p:nvPr/>
        </p:nvSpPr>
        <p:spPr>
          <a:xfrm>
            <a:off x="335360" y="3886201"/>
            <a:ext cx="1144927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(10,'HRD','BARODA');</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(50,'RESEARCH','DALLAS');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dname) </a:t>
            </a:r>
            <a:r>
              <a:rPr lang="en-IN" dirty="0">
                <a:solidFill>
                  <a:srgbClr val="0077AA"/>
                </a:solidFill>
                <a:latin typeface="Liberation Mono"/>
                <a:ea typeface="Times New Roman" panose="02020603050405020304" pitchFamily="18" charset="0"/>
              </a:rPr>
              <a:t>VALUE</a:t>
            </a:r>
            <a:r>
              <a:rPr lang="en-IN" dirty="0">
                <a:latin typeface="Liberation Mono"/>
                <a:cs typeface="Arial" panose="020B0604020202020204" pitchFamily="34" charset="0"/>
              </a:rPr>
              <a:t> (60,‘New Data');</a:t>
            </a:r>
          </a:p>
        </p:txBody>
      </p:sp>
      <p:sp>
        <p:nvSpPr>
          <p:cNvPr id="6" name="Rectangle 5"/>
          <p:cNvSpPr/>
          <p:nvPr/>
        </p:nvSpPr>
        <p:spPr>
          <a:xfrm>
            <a:off x="335360" y="2667000"/>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840247033"/>
      </p:ext>
    </p:extLst>
  </p:cSld>
  <p:clrMapOvr>
    <a:masterClrMapping/>
  </p:clrMapOvr>
  <p:transition/>
</p:sld>
</file>

<file path=ppt/slides/slide3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06666347"/>
      </p:ext>
    </p:extLst>
  </p:cSld>
  <p:clrMapOvr>
    <a:masterClrMapping/>
  </p:clrMapOvr>
  <p:transition/>
</p:sld>
</file>

<file path=ppt/slides/slide3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tbl_name SET col_name = {expr | DEFAULT}, ...</a:t>
            </a:r>
            <a:endParaRPr lang="en-US" sz="2000" dirty="0">
              <a:solidFill>
                <a:srgbClr val="0077AA"/>
              </a:solidFill>
              <a:latin typeface="Liberation Mono"/>
            </a:endParaRPr>
          </a:p>
        </p:txBody>
      </p:sp>
      <p:sp>
        <p:nvSpPr>
          <p:cNvPr id="8" name="Rectangle 7"/>
          <p:cNvSpPr/>
          <p:nvPr/>
        </p:nvSpPr>
        <p:spPr>
          <a:xfrm>
            <a:off x="335360" y="3925118"/>
            <a:ext cx="11449272"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dname='HRD', loc='BARODA', deptno=10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dname='HRD', loc='BARODA', deptno=50</a:t>
            </a:r>
            <a:r>
              <a:rPr lang="en-IN" dirty="0">
                <a:latin typeface="Liberation Mono"/>
                <a:cs typeface="Arial" panose="020B0604020202020204" pitchFamily="34" charset="0"/>
              </a:rPr>
              <a:t>;</a:t>
            </a:r>
          </a:p>
        </p:txBody>
      </p:sp>
      <p:sp>
        <p:nvSpPr>
          <p:cNvPr id="6" name="Rectangle 5"/>
          <p:cNvSpPr/>
          <p:nvPr/>
        </p:nvSpPr>
        <p:spPr>
          <a:xfrm>
            <a:off x="335360" y="2577678"/>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701790220"/>
      </p:ext>
    </p:extLst>
  </p:cSld>
  <p:clrMapOvr>
    <a:masterClrMapping/>
  </p:clrMapOvr>
  <p:transition/>
</p:sld>
</file>

<file path=ppt/slides/slide3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SELECT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52486249"/>
      </p:ext>
    </p:extLst>
  </p:cSld>
  <p:clrMapOvr>
    <a:masterClrMapping/>
  </p:clrMapOvr>
  <p:transition/>
</p:sld>
</file>

<file path=ppt/slides/slide3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SELECT</a:t>
            </a:r>
            <a:endParaRPr lang="en-IN" sz="3200" i="1" dirty="0">
              <a:solidFill>
                <a:srgbClr val="FF9900"/>
              </a:solidFill>
              <a:latin typeface="Arial" pitchFamily="34" charset="0"/>
              <a:cs typeface="Arial" pitchFamily="34" charset="0"/>
            </a:endParaRP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tbl_name [(col_name,...)] SELECT ...</a:t>
            </a:r>
            <a:endParaRPr lang="en-US" sz="2000" dirty="0">
              <a:solidFill>
                <a:srgbClr val="0077AA"/>
              </a:solidFill>
              <a:latin typeface="Liberation Mono"/>
            </a:endParaRPr>
          </a:p>
        </p:txBody>
      </p:sp>
      <p:sp>
        <p:nvSpPr>
          <p:cNvPr id="8" name="Rectangle 7"/>
          <p:cNvSpPr/>
          <p:nvPr/>
        </p:nvSpPr>
        <p:spPr>
          <a:xfrm>
            <a:off x="335360" y="3824633"/>
            <a:ext cx="1144927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deptno, dname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p:txBody>
      </p:sp>
      <p:sp>
        <p:nvSpPr>
          <p:cNvPr id="2" name="Rectangle 1">
            <a:extLst>
              <a:ext uri="{FF2B5EF4-FFF2-40B4-BE49-F238E27FC236}">
                <a16:creationId xmlns:a16="http://schemas.microsoft.com/office/drawing/2014/main" id="{030E76CD-C96C-4F61-B470-0A65056505AC}"/>
              </a:ext>
            </a:extLst>
          </p:cNvPr>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3" name="Rectangle 2">
            <a:extLst>
              <a:ext uri="{FF2B5EF4-FFF2-40B4-BE49-F238E27FC236}">
                <a16:creationId xmlns:a16="http://schemas.microsoft.com/office/drawing/2014/main" id="{30C92A5F-EACD-4C14-BF24-FAA0B321A2FF}"/>
              </a:ext>
            </a:extLst>
          </p:cNvPr>
          <p:cNvSpPr/>
          <p:nvPr/>
        </p:nvSpPr>
        <p:spPr>
          <a:xfrm>
            <a:off x="335360" y="2577678"/>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588391761"/>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latin typeface="Palatino Linotype" panose="02040502050505030304" pitchFamily="18" charset="0"/>
              </a:rPr>
              <a:t>Name</a:t>
            </a:r>
            <a:r>
              <a:rPr lang="en-IN" b="1" dirty="0">
                <a:latin typeface="Palatino Linotype" panose="02040502050505030304" pitchFamily="18" charset="0"/>
              </a:rPr>
              <a:t> attribute</a:t>
            </a:r>
            <a:r>
              <a:rPr lang="en-IN" dirty="0">
                <a:latin typeface="Palatino Linotype" panose="02040502050505030304" pitchFamily="18" charset="0"/>
              </a:rPr>
              <a:t>: firstName, middleName, and lastName</a:t>
            </a:r>
          </a:p>
          <a:p>
            <a:pPr marL="285750" indent="-285750">
              <a:lnSpc>
                <a:spcPct val="150000"/>
              </a:lnSpc>
              <a:buFont typeface="Arial" panose="020B0604020202020204" pitchFamily="34" charset="0"/>
              <a:buChar char="•"/>
            </a:pPr>
            <a:r>
              <a:rPr lang="en-IN" b="1" i="1" dirty="0">
                <a:latin typeface="Palatino Linotype" panose="02040502050505030304" pitchFamily="18" charset="0"/>
              </a:rPr>
              <a:t>PhoneNumber</a:t>
            </a:r>
            <a:r>
              <a:rPr lang="en-IN" b="1" dirty="0">
                <a:latin typeface="Palatino Linotype" panose="02040502050505030304" pitchFamily="18" charset="0"/>
              </a:rPr>
              <a:t> attribute</a:t>
            </a:r>
            <a:r>
              <a:rPr lang="en-IN" dirty="0">
                <a:latin typeface="Palatino Linotype" panose="02040502050505030304" pitchFamily="18" charset="0"/>
              </a:rPr>
              <a:t>: countryCode, cityCode, and phoneNumber</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latin typeface="Palatino Linotype" panose="02040502050505030304" pitchFamily="18" charset="0"/>
              </a:rPr>
              <a:t>Hobbies</a:t>
            </a:r>
            <a:r>
              <a:rPr lang="en-IN" b="1" dirty="0">
                <a:latin typeface="Palatino Linotype" panose="02040502050505030304" pitchFamily="18" charset="0"/>
              </a:rPr>
              <a:t> attribute</a:t>
            </a:r>
            <a:r>
              <a:rPr lang="en-IN" dirty="0">
                <a:latin typeface="Palatino Linotype" panose="02040502050505030304" pitchFamily="18" charset="0"/>
              </a:rPr>
              <a:t>: reading, hiking, hockey, skiing, photography.</a:t>
            </a:r>
          </a:p>
          <a:p>
            <a:pPr marL="285750" indent="-285750">
              <a:lnSpc>
                <a:spcPct val="150000"/>
              </a:lnSpc>
              <a:buFont typeface="Arial" panose="020B0604020202020204" pitchFamily="34" charset="0"/>
              <a:buChar char="•"/>
            </a:pPr>
            <a:r>
              <a:rPr lang="en-IN" b="1" i="1" dirty="0">
                <a:latin typeface="Palatino Linotype" panose="02040502050505030304" pitchFamily="18" charset="0"/>
              </a:rPr>
              <a:t>SpokenLanguages</a:t>
            </a:r>
            <a:r>
              <a:rPr lang="en-IN" b="1" dirty="0">
                <a:latin typeface="Palatino Linotype" panose="02040502050505030304" pitchFamily="18" charset="0"/>
              </a:rPr>
              <a:t> attribute</a:t>
            </a:r>
            <a:r>
              <a:rPr lang="en-IN" dirty="0">
                <a:latin typeface="Palatino Linotype" panose="02040502050505030304" pitchFamily="18" charset="0"/>
              </a:rPr>
              <a:t>: Hindi, Marathi, Gujarati, English.</a:t>
            </a:r>
          </a:p>
          <a:p>
            <a:pPr marL="285750" indent="-285750">
              <a:lnSpc>
                <a:spcPct val="150000"/>
              </a:lnSpc>
              <a:buFont typeface="Arial" panose="020B0604020202020204" pitchFamily="34" charset="0"/>
              <a:buChar char="•"/>
            </a:pPr>
            <a:r>
              <a:rPr lang="en-IN" b="1" i="1" dirty="0">
                <a:latin typeface="Palatino Linotype" panose="02040502050505030304" pitchFamily="18" charset="0"/>
              </a:rPr>
              <a:t>Multiple degrees </a:t>
            </a:r>
            <a:r>
              <a:rPr lang="en-IN" b="1" dirty="0">
                <a:latin typeface="Palatino Linotype" panose="02040502050505030304" pitchFamily="18" charset="0"/>
              </a:rPr>
              <a:t>attribute: </a:t>
            </a:r>
            <a:r>
              <a:rPr lang="en-IN" dirty="0">
                <a:latin typeface="Palatino Linotype" panose="02040502050505030304" pitchFamily="18" charset="0"/>
              </a:rPr>
              <a:t>BSc, MSc, PhD.</a:t>
            </a:r>
          </a:p>
          <a:p>
            <a:pPr marL="285750" indent="-285750">
              <a:lnSpc>
                <a:spcPct val="150000"/>
              </a:lnSpc>
              <a:buFont typeface="Arial" panose="020B0604020202020204" pitchFamily="34" charset="0"/>
              <a:buChar char="•"/>
            </a:pPr>
            <a:r>
              <a:rPr lang="en-IN" b="1" i="1" dirty="0">
                <a:latin typeface="Palatino Linotype" panose="02040502050505030304" pitchFamily="18" charset="0"/>
              </a:rPr>
              <a:t>emailID:</a:t>
            </a:r>
            <a:r>
              <a:rPr lang="en-IN" dirty="0">
                <a:latin typeface="Palatino Linotype" panose="02040502050505030304" pitchFamily="18" charset="0"/>
              </a:rPr>
              <a:t>  saleel@gmail.com, salil@yahoomail.com.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407368" y="3429001"/>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rPr>
              <a:t>ORDER BY in UPDATE: if the table contains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407368" y="207092"/>
            <a:ext cx="8839200" cy="872034"/>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14F0DF3D-4D5F-442A-8C1C-F208484CE7ED}"/>
              </a:ext>
            </a:extLst>
          </p:cNvPr>
          <p:cNvSpPr txBox="1"/>
          <p:nvPr/>
        </p:nvSpPr>
        <p:spPr>
          <a:xfrm>
            <a:off x="424274" y="1351331"/>
            <a:ext cx="4211409" cy="369332"/>
          </a:xfrm>
          <a:prstGeom prst="rect">
            <a:avLst/>
          </a:prstGeom>
          <a:noFill/>
        </p:spPr>
        <p:txBody>
          <a:bodyPr wrap="none" rtlCol="0">
            <a:spAutoFit/>
          </a:bodyPr>
          <a:lstStyle/>
          <a:p>
            <a:r>
              <a:rPr lang="en-US" dirty="0">
                <a:solidFill>
                  <a:srgbClr val="E01E1E"/>
                </a:solidFill>
                <a:latin typeface="Arial" panose="020B0604020202020204" pitchFamily="34" charset="0"/>
                <a:cs typeface="Arial" panose="020B0604020202020204" pitchFamily="34" charset="0"/>
              </a:rPr>
              <a:t>Note: </a:t>
            </a: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p:txBody>
      </p:sp>
    </p:spTree>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0"/>
            <a:ext cx="11737304"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263352" y="4437112"/>
            <a:ext cx="6192688"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dname='xyz'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c1='x'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 'x'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SET c1 = 'x'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27DB00BA-3EE5-4471-BA43-EA13962FF1BF}"/>
              </a:ext>
            </a:extLst>
          </p:cNvPr>
          <p:cNvSpPr/>
          <p:nvPr/>
        </p:nvSpPr>
        <p:spPr>
          <a:xfrm>
            <a:off x="6459278" y="6010622"/>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Tree>
    <p:extLst>
      <p:ext uri="{BB962C8B-B14F-4D97-AF65-F5344CB8AC3E}">
        <p14:creationId xmlns:p14="http://schemas.microsoft.com/office/powerpoint/2010/main" val="2237116413"/>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UPDATE</a:t>
            </a:r>
          </a:p>
        </p:txBody>
      </p:sp>
    </p:spTree>
    <p:extLst>
      <p:ext uri="{BB962C8B-B14F-4D97-AF65-F5344CB8AC3E}">
        <p14:creationId xmlns:p14="http://schemas.microsoft.com/office/powerpoint/2010/main" val="975566639"/>
      </p:ext>
    </p:extLst>
  </p:cSld>
  <p:clrMapOvr>
    <a:masterClrMapping/>
  </p:clrMapOvr>
  <p:transition/>
</p:sld>
</file>

<file path=ppt/slides/slide3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0"/>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multiple-table UPDATE updates rows in each table named in table_references that satisfy the conditions. Each matching row is updated once, even if it matches the conditions multiple times.</a:t>
            </a:r>
          </a:p>
        </p:txBody>
      </p:sp>
      <p:sp>
        <p:nvSpPr>
          <p:cNvPr id="7" name="Rectangle 6"/>
          <p:cNvSpPr/>
          <p:nvPr/>
        </p:nvSpPr>
        <p:spPr>
          <a:xfrm>
            <a:off x="574573" y="1828801"/>
            <a:ext cx="11113642" cy="707886"/>
          </a:xfrm>
          <a:prstGeom prst="rect">
            <a:avLst/>
          </a:prstGeom>
        </p:spPr>
        <p:txBody>
          <a:bodyPr wrap="square">
            <a:spAutoFit/>
          </a:bodyPr>
          <a:lstStyle/>
          <a:p>
            <a:r>
              <a:rPr lang="en-IN" sz="2000" dirty="0">
                <a:solidFill>
                  <a:srgbClr val="0077AA"/>
                </a:solidFill>
                <a:latin typeface="Liberation Mono"/>
              </a:rPr>
              <a:t>UPDATE table_references SET col_name1 = {expr1|DEFAULT} [, col_name2 = {expr2|DEFAULT}] ...</a:t>
            </a:r>
          </a:p>
          <a:p>
            <a:r>
              <a:rPr lang="en-IN" sz="2000" dirty="0">
                <a:solidFill>
                  <a:srgbClr val="0077AA"/>
                </a:solidFill>
                <a:latin typeface="Liberation Mono"/>
              </a:rPr>
              <a:t>    [WHERE where_condition]</a:t>
            </a:r>
            <a:endParaRPr lang="en-US" sz="2000" dirty="0">
              <a:solidFill>
                <a:srgbClr val="0077AA"/>
              </a:solidFill>
              <a:latin typeface="Liberation Mono"/>
            </a:endParaRPr>
          </a:p>
        </p:txBody>
      </p:sp>
      <p:sp>
        <p:nvSpPr>
          <p:cNvPr id="8" name="Rectangle 7"/>
          <p:cNvSpPr/>
          <p:nvPr/>
        </p:nvSpPr>
        <p:spPr>
          <a:xfrm>
            <a:off x="479376" y="3750131"/>
            <a:ext cx="11305256" cy="830997"/>
          </a:xfrm>
          <a:prstGeom prst="rect">
            <a:avLst/>
          </a:prstGeom>
        </p:spPr>
        <p:txBody>
          <a:bodyPr wrap="square">
            <a:spAutoFit/>
          </a:bodyPr>
          <a:lstStyle/>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a:t>
            </a:r>
            <a:r>
              <a:rPr lang="en-IN" sz="1600" dirty="0">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rPr>
              <a:t>SET</a:t>
            </a:r>
            <a:r>
              <a:rPr lang="en-IN" sz="1600" dirty="0">
                <a:latin typeface="Arial" panose="020B0604020202020204" pitchFamily="34" charset="0"/>
                <a:ea typeface="Times New Roman" panose="02020603050405020304" pitchFamily="18" charset="0"/>
              </a:rPr>
              <a:t> emp.pwd = dept.pwd </a:t>
            </a:r>
            <a:r>
              <a:rPr lang="en-IN" sz="1600" dirty="0">
                <a:solidFill>
                  <a:srgbClr val="0077AA"/>
                </a:solidFill>
                <a:latin typeface="Arial" panose="020B0604020202020204" pitchFamily="34" charset="0"/>
              </a:rPr>
              <a:t>WHERE</a:t>
            </a:r>
            <a:r>
              <a:rPr lang="en-IN" sz="1600" dirty="0">
                <a:latin typeface="Arial" panose="020B0604020202020204" pitchFamily="34" charset="0"/>
                <a:ea typeface="Times New Roman" panose="02020603050405020304" pitchFamily="18" charset="0"/>
              </a:rPr>
              <a:t> emp.deptno = dept.deptno</a:t>
            </a:r>
            <a:r>
              <a:rPr lang="en-IN"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 </a:t>
            </a:r>
            <a:r>
              <a:rPr lang="en-IN" sz="1600" dirty="0">
                <a:solidFill>
                  <a:srgbClr val="0077AA"/>
                </a:solidFill>
                <a:latin typeface="Arial" panose="020B0604020202020204" pitchFamily="34" charset="0"/>
              </a:rPr>
              <a:t>SET</a:t>
            </a:r>
            <a:r>
              <a:rPr lang="en-IN" sz="1600" dirty="0">
                <a:latin typeface="Arial" panose="020B0604020202020204" pitchFamily="34" charset="0"/>
                <a:ea typeface="Times New Roman" panose="02020603050405020304" pitchFamily="18" charset="0"/>
              </a:rPr>
              <a:t> emp.pwd = dept.pwd, dept.loc= 'New Data' </a:t>
            </a:r>
            <a:r>
              <a:rPr lang="en-IN" sz="1600" dirty="0">
                <a:solidFill>
                  <a:srgbClr val="0077AA"/>
                </a:solidFill>
                <a:latin typeface="Arial" panose="020B0604020202020204" pitchFamily="34" charset="0"/>
              </a:rPr>
              <a:t>WHERE</a:t>
            </a:r>
            <a:r>
              <a:rPr lang="en-IN" sz="1600" dirty="0">
                <a:latin typeface="Arial" panose="020B0604020202020204" pitchFamily="34" charset="0"/>
                <a:ea typeface="Times New Roman" panose="02020603050405020304" pitchFamily="18" charset="0"/>
              </a:rPr>
              <a:t> emp.deptno = dept.deptno</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479376" y="2952690"/>
            <a:ext cx="11305256"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For multiple-table syntax, ORDER BY and LIMIT cannot be used.</a:t>
            </a:r>
          </a:p>
        </p:txBody>
      </p:sp>
    </p:spTree>
    <p:extLst>
      <p:ext uri="{BB962C8B-B14F-4D97-AF65-F5344CB8AC3E}">
        <p14:creationId xmlns:p14="http://schemas.microsoft.com/office/powerpoint/2010/main" val="1543915874"/>
      </p:ext>
    </p:extLst>
  </p:cSld>
  <p:clrMapOvr>
    <a:masterClrMapping/>
  </p:clrMapOvr>
  <p:transition/>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005064"/>
            <a:ext cx="8991600"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8991600"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323439"/>
          </a:xfrm>
          <a:prstGeom prst="rect">
            <a:avLst/>
          </a:prstGeom>
        </p:spPr>
        <p:txBody>
          <a:bodyPr wrap="square">
            <a:spAutoFit/>
          </a:bodyPr>
          <a:lstStyle/>
          <a:p>
            <a:r>
              <a:rPr lang="en-IN" sz="2000" dirty="0">
                <a:solidFill>
                  <a:srgbClr val="0077AA"/>
                </a:solidFill>
                <a:latin typeface="Liberation Mono"/>
              </a:rPr>
              <a:t>DELETE FROM 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Tree>
    <p:extLst>
      <p:ext uri="{BB962C8B-B14F-4D97-AF65-F5344CB8AC3E}">
        <p14:creationId xmlns:p14="http://schemas.microsoft.com/office/powerpoint/2010/main" val="2638679953"/>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519475100"/>
              </p:ext>
            </p:extLst>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before </a:t>
                      </a:r>
                      <a:r>
                        <a:rPr lang="en-US" sz="1800" dirty="0" err="1">
                          <a:effectLst/>
                          <a:latin typeface="Palatino Linotype" panose="02040502050505030304" pitchFamily="18" charset="0"/>
                        </a:rPr>
                        <a:t>deleteing</a:t>
                      </a:r>
                      <a:r>
                        <a:rPr lang="en-US" sz="1800" dirty="0">
                          <a:effectLst/>
                          <a:latin typeface="Palatino Linotype" panose="02040502050505030304" pitchFamily="18" charset="0"/>
                        </a:rPr>
                        <a:t> 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828551549"/>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DELETE</a:t>
            </a:r>
          </a:p>
        </p:txBody>
      </p:sp>
    </p:spTree>
    <p:extLst>
      <p:ext uri="{BB962C8B-B14F-4D97-AF65-F5344CB8AC3E}">
        <p14:creationId xmlns:p14="http://schemas.microsoft.com/office/powerpoint/2010/main" val="2876092192"/>
      </p:ext>
    </p:extLst>
  </p:cSld>
  <p:clrMapOvr>
    <a:masterClrMapping/>
  </p:clrMapOvr>
  <p:transition/>
</p:sld>
</file>

<file path=ppt/slides/slide3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379517" y="838201"/>
            <a:ext cx="11353676"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You can specify multiple tables in a DELETE statement to delete rows from one or more tables depending on the condition in the WHERE clause.</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79376" y="1591510"/>
            <a:ext cx="11161240" cy="1015663"/>
          </a:xfrm>
          <a:prstGeom prst="rect">
            <a:avLst/>
          </a:prstGeom>
        </p:spPr>
        <p:txBody>
          <a:bodyPr wrap="square">
            <a:spAutoFit/>
          </a:bodyPr>
          <a:lstStyle/>
          <a:p>
            <a:r>
              <a:rPr lang="en-US" sz="2000" dirty="0">
                <a:solidFill>
                  <a:srgbClr val="0077AA"/>
                </a:solidFill>
                <a:latin typeface="Liberation Mono"/>
              </a:rPr>
              <a:t>DELETE FROM tbl_name [, tbl_name] ...</a:t>
            </a:r>
          </a:p>
          <a:p>
            <a:r>
              <a:rPr lang="en-US" sz="2000" dirty="0">
                <a:solidFill>
                  <a:srgbClr val="0077AA"/>
                </a:solidFill>
                <a:latin typeface="Liberation Mono"/>
              </a:rPr>
              <a:t>    USING &lt;</a:t>
            </a:r>
            <a:r>
              <a:rPr lang="en-IN" sz="2000" dirty="0">
                <a:solidFill>
                  <a:srgbClr val="0077AA"/>
                </a:solidFill>
                <a:latin typeface="Liberation Mono"/>
              </a:rPr>
              <a:t>table_references&gt;</a:t>
            </a:r>
            <a:endParaRPr lang="en-US" sz="2000" dirty="0">
              <a:solidFill>
                <a:srgbClr val="0077AA"/>
              </a:solidFill>
              <a:latin typeface="Liberation Mono"/>
            </a:endParaRPr>
          </a:p>
          <a:p>
            <a:r>
              <a:rPr lang="en-US" sz="2000" dirty="0">
                <a:solidFill>
                  <a:srgbClr val="0077AA"/>
                </a:solidFill>
                <a:latin typeface="Liberation Mono"/>
              </a:rPr>
              <a:t>    [WHERE where_condition]</a:t>
            </a:r>
          </a:p>
        </p:txBody>
      </p:sp>
      <p:sp>
        <p:nvSpPr>
          <p:cNvPr id="8" name="Rectangle 7"/>
          <p:cNvSpPr/>
          <p:nvPr/>
        </p:nvSpPr>
        <p:spPr>
          <a:xfrm>
            <a:off x="379517" y="3700759"/>
            <a:ext cx="1135367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DELETE FROM </a:t>
            </a:r>
            <a:r>
              <a:rPr lang="en-US" dirty="0">
                <a:latin typeface="Liberation Mono"/>
                <a:cs typeface="Arial" panose="020B0604020202020204" pitchFamily="34" charset="0"/>
              </a:rPr>
              <a:t>a, b </a:t>
            </a:r>
            <a:r>
              <a:rPr lang="en-US" dirty="0">
                <a:solidFill>
                  <a:srgbClr val="0077AA"/>
                </a:solidFill>
                <a:latin typeface="Liberation Mono"/>
              </a:rPr>
              <a:t>USING</a:t>
            </a:r>
            <a:r>
              <a:rPr lang="en-US" dirty="0">
                <a:latin typeface="Liberation Mono"/>
                <a:cs typeface="Arial" panose="020B0604020202020204" pitchFamily="34" charset="0"/>
              </a:rPr>
              <a:t> a </a:t>
            </a:r>
            <a:r>
              <a:rPr lang="en-US" dirty="0">
                <a:solidFill>
                  <a:srgbClr val="0077AA"/>
                </a:solidFill>
                <a:latin typeface="Liberation Mono"/>
              </a:rPr>
              <a:t>INNER</a:t>
            </a:r>
            <a:r>
              <a:rPr lang="en-US" dirty="0">
                <a:latin typeface="Liberation Mono"/>
                <a:ea typeface="Times New Roman" panose="02020603050405020304" pitchFamily="18" charset="0"/>
              </a:rPr>
              <a:t> </a:t>
            </a:r>
            <a:r>
              <a:rPr lang="en-US" dirty="0">
                <a:solidFill>
                  <a:srgbClr val="0077AA"/>
                </a:solidFill>
                <a:latin typeface="Liberation Mono"/>
              </a:rPr>
              <a:t>JOIN</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b </a:t>
            </a:r>
            <a:r>
              <a:rPr lang="en-US" dirty="0">
                <a:solidFill>
                  <a:srgbClr val="0077AA"/>
                </a:solidFill>
                <a:latin typeface="Liberation Mono"/>
              </a:rPr>
              <a:t>ON</a:t>
            </a:r>
            <a:r>
              <a:rPr lang="en-US" dirty="0">
                <a:latin typeface="Liberation Mono"/>
                <a:ea typeface="Times New Roman" panose="02020603050405020304" pitchFamily="18" charset="0"/>
              </a:rPr>
              <a:t> c2=c4</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DELETE FROM </a:t>
            </a:r>
            <a:r>
              <a:rPr lang="en-US" dirty="0">
                <a:latin typeface="Liberation Mono"/>
                <a:cs typeface="Arial" panose="020B0604020202020204" pitchFamily="34" charset="0"/>
              </a:rPr>
              <a:t>a, b </a:t>
            </a:r>
            <a:r>
              <a:rPr lang="en-US" dirty="0">
                <a:solidFill>
                  <a:srgbClr val="0077AA"/>
                </a:solidFill>
                <a:latin typeface="Liberation Mono"/>
              </a:rPr>
              <a:t>USING</a:t>
            </a:r>
            <a:r>
              <a:rPr lang="en-US" dirty="0">
                <a:latin typeface="Liberation Mono"/>
                <a:cs typeface="Arial" panose="020B0604020202020204" pitchFamily="34" charset="0"/>
              </a:rPr>
              <a:t> a </a:t>
            </a:r>
            <a:r>
              <a:rPr lang="en-US" dirty="0">
                <a:solidFill>
                  <a:srgbClr val="0077AA"/>
                </a:solidFill>
                <a:latin typeface="Liberation Mono"/>
              </a:rPr>
              <a:t>INNER</a:t>
            </a:r>
            <a:r>
              <a:rPr lang="en-US" dirty="0">
                <a:latin typeface="Liberation Mono"/>
                <a:ea typeface="Times New Roman" panose="02020603050405020304" pitchFamily="18" charset="0"/>
              </a:rPr>
              <a:t> </a:t>
            </a:r>
            <a:r>
              <a:rPr lang="en-US" dirty="0">
                <a:solidFill>
                  <a:srgbClr val="0077AA"/>
                </a:solidFill>
                <a:latin typeface="Liberation Mono"/>
              </a:rPr>
              <a:t>JOIN</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b </a:t>
            </a:r>
            <a:r>
              <a:rPr lang="en-US" dirty="0">
                <a:solidFill>
                  <a:srgbClr val="0077AA"/>
                </a:solidFill>
                <a:latin typeface="Liberation Mono"/>
              </a:rPr>
              <a:t>ON</a:t>
            </a:r>
            <a:r>
              <a:rPr lang="en-US" dirty="0">
                <a:latin typeface="Liberation Mono"/>
                <a:ea typeface="Times New Roman" panose="02020603050405020304" pitchFamily="18" charset="0"/>
              </a:rPr>
              <a:t> c2=c4 </a:t>
            </a:r>
            <a:r>
              <a:rPr lang="en-US" dirty="0">
                <a:solidFill>
                  <a:srgbClr val="0077AA"/>
                </a:solidFill>
                <a:latin typeface="Liberation Mono"/>
              </a:rPr>
              <a:t>WHERE</a:t>
            </a:r>
            <a:r>
              <a:rPr lang="en-US" dirty="0">
                <a:latin typeface="Liberation Mono"/>
                <a:ea typeface="Times New Roman" panose="02020603050405020304" pitchFamily="18" charset="0"/>
              </a:rPr>
              <a:t> c2&lt;=2</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Rectangle 5"/>
          <p:cNvSpPr/>
          <p:nvPr/>
        </p:nvSpPr>
        <p:spPr>
          <a:xfrm>
            <a:off x="379517" y="2890741"/>
            <a:ext cx="11353676" cy="400110"/>
          </a:xfrm>
          <a:prstGeom prst="rect">
            <a:avLst/>
          </a:prstGeom>
          <a:solidFill>
            <a:srgbClr val="D9DD21"/>
          </a:solidFill>
        </p:spPr>
        <p:txBody>
          <a:bodyPr wrap="square">
            <a:spAutoFit/>
          </a:bodyPr>
          <a:lstStyle/>
          <a:p>
            <a:r>
              <a:rPr lang="en-US" sz="2000" dirty="0">
                <a:latin typeface="Arial" panose="020B0604020202020204" pitchFamily="34" charset="0"/>
                <a:cs typeface="Arial" panose="020B0604020202020204" pitchFamily="34" charset="0"/>
              </a:rPr>
              <a:t>You cannot use ORDER BY or LIMIT in a multiple-table DELETE.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4457072"/>
      </p:ext>
    </p:extLst>
  </p:cSld>
  <p:clrMapOvr>
    <a:masterClrMapping/>
  </p:clrMapOvr>
  <p:transition/>
</p:sld>
</file>

<file path=ppt/slides/slide3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442604" y="692696"/>
            <a:ext cx="1157595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To remove duplicate rows from the table</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3AAC8519-8A6E-4C79-B23B-4E37855FB8FE}"/>
              </a:ext>
            </a:extLst>
          </p:cNvPr>
          <p:cNvSpPr/>
          <p:nvPr/>
        </p:nvSpPr>
        <p:spPr>
          <a:xfrm>
            <a:off x="442604" y="1272596"/>
            <a:ext cx="11575956" cy="61555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DELETE</a:t>
            </a:r>
            <a:r>
              <a:rPr lang="en-IN" sz="1600" dirty="0">
                <a:latin typeface="Arial" panose="020B0604020202020204" pitchFamily="34" charset="0"/>
                <a:cs typeface="Arial" panose="020B0604020202020204" pitchFamily="34" charset="0"/>
              </a:rPr>
              <a:t> n1 </a:t>
            </a:r>
            <a:r>
              <a:rPr lang="en-IN" dirty="0">
                <a:solidFill>
                  <a:srgbClr val="0077AA"/>
                </a:solidFill>
                <a:latin typeface="Liberation Mono"/>
              </a:rPr>
              <a:t>FROM</a:t>
            </a:r>
            <a:r>
              <a:rPr lang="en-IN" sz="1600" dirty="0">
                <a:latin typeface="Arial" panose="020B0604020202020204" pitchFamily="34" charset="0"/>
                <a:cs typeface="Arial" panose="020B0604020202020204" pitchFamily="34" charset="0"/>
              </a:rPr>
              <a:t> d n1, d n2 </a:t>
            </a:r>
            <a:r>
              <a:rPr lang="en-IN" dirty="0">
                <a:solidFill>
                  <a:srgbClr val="0077AA"/>
                </a:solidFill>
                <a:latin typeface="Liberation Mono"/>
              </a:rPr>
              <a:t>WHERE</a:t>
            </a:r>
            <a:r>
              <a:rPr lang="en-IN" sz="1600" dirty="0">
                <a:latin typeface="Arial" panose="020B0604020202020204" pitchFamily="34" charset="0"/>
                <a:cs typeface="Arial" panose="020B0604020202020204" pitchFamily="34" charset="0"/>
              </a:rPr>
              <a:t> n1.c1 &gt; n2.c1 and n1.deptno = n2.deptno and n1.dname = n2.dname and n1.loc = n2.loc and n1.walletid = n2.walletid; </a:t>
            </a:r>
          </a:p>
        </p:txBody>
      </p:sp>
      <p:pic>
        <p:nvPicPr>
          <p:cNvPr id="3" name="Picture 2">
            <a:extLst>
              <a:ext uri="{FF2B5EF4-FFF2-40B4-BE49-F238E27FC236}">
                <a16:creationId xmlns:a16="http://schemas.microsoft.com/office/drawing/2014/main" id="{D8826D81-A41E-4E9D-BD1B-BE320533F836}"/>
              </a:ext>
            </a:extLst>
          </p:cNvPr>
          <p:cNvPicPr>
            <a:picLocks noChangeAspect="1"/>
          </p:cNvPicPr>
          <p:nvPr/>
        </p:nvPicPr>
        <p:blipFill>
          <a:blip r:embed="rId2" cstate="print"/>
          <a:stretch>
            <a:fillRect/>
          </a:stretch>
        </p:blipFill>
        <p:spPr>
          <a:xfrm>
            <a:off x="442604" y="2132856"/>
            <a:ext cx="4105241" cy="4392488"/>
          </a:xfrm>
          <a:prstGeom prst="rect">
            <a:avLst/>
          </a:prstGeom>
        </p:spPr>
      </p:pic>
    </p:spTree>
    <p:extLst>
      <p:ext uri="{BB962C8B-B14F-4D97-AF65-F5344CB8AC3E}">
        <p14:creationId xmlns:p14="http://schemas.microsoft.com/office/powerpoint/2010/main" val="3854585942"/>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99087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76259111"/>
              </p:ext>
            </p:extLst>
          </p:nvPr>
        </p:nvGraphicFramePr>
        <p:xfrm>
          <a:off x="1636408" y="29052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546384"/>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1209246984"/>
              </p:ext>
            </p:extLst>
          </p:nvPr>
        </p:nvGraphicFramePr>
        <p:xfrm>
          <a:off x="1648130" y="51404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65787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4355556"/>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47667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'SALEEL', 'SALEEL’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'SALEEL';</a:t>
            </a:r>
            <a:endParaRPr lang="en-IN" dirty="0">
              <a:latin typeface="Liberation Mono"/>
            </a:endParaRPr>
          </a:p>
        </p:txBody>
      </p:sp>
      <p:sp>
        <p:nvSpPr>
          <p:cNvPr id="11" name="Rectangle 10">
            <a:extLst>
              <a:ext uri="{FF2B5EF4-FFF2-40B4-BE49-F238E27FC236}">
                <a16:creationId xmlns:a16="http://schemas.microsoft.com/office/drawing/2014/main" id="{9ED0F6A3-EE6D-40E8-AD91-B5475DAE7E22}"/>
              </a:ext>
            </a:extLst>
          </p:cNvPr>
          <p:cNvSpPr/>
          <p:nvPr/>
        </p:nvSpPr>
        <p:spPr>
          <a:xfrm>
            <a:off x="87871" y="1505432"/>
            <a:ext cx="4714817" cy="400110"/>
          </a:xfrm>
          <a:prstGeom prst="rect">
            <a:avLst/>
          </a:prstGeom>
        </p:spPr>
        <p:txBody>
          <a:bodyPr wrap="none">
            <a:spAutoFit/>
          </a:bodyPr>
          <a:lstStyle/>
          <a:p>
            <a:r>
              <a:rPr lang="en-IN" sz="2000" dirty="0">
                <a:solidFill>
                  <a:srgbClr val="0077AA"/>
                </a:solidFill>
                <a:latin typeface="Liberation Mono"/>
                <a:cs typeface="Arial" panose="020B0604020202020204" pitchFamily="34" charset="0"/>
              </a:rPr>
              <a:t>CREATE</a:t>
            </a:r>
            <a:r>
              <a:rPr lang="en-IN" sz="2000" dirty="0">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latin typeface="Liberation Mono"/>
                <a:cs typeface="Arial" panose="020B0604020202020204" pitchFamily="34" charset="0"/>
              </a:rPr>
              <a:t> </a:t>
            </a:r>
            <a:r>
              <a:rPr lang="en-IN" sz="2000" dirty="0">
                <a:solidFill>
                  <a:srgbClr val="E12F2B"/>
                </a:solidFill>
                <a:latin typeface="Liberation Mono"/>
                <a:cs typeface="Arial" panose="020B0604020202020204" pitchFamily="34" charset="0"/>
              </a:rPr>
              <a:t>`123`</a:t>
            </a:r>
            <a:r>
              <a:rPr lang="en-IN" sz="2000" dirty="0">
                <a:latin typeface="Liberation Mono"/>
                <a:cs typeface="Arial" panose="020B0604020202020204" pitchFamily="34" charset="0"/>
              </a:rPr>
              <a:t> (c1 </a:t>
            </a:r>
            <a:r>
              <a:rPr lang="en-IN" sz="2000" dirty="0">
                <a:solidFill>
                  <a:srgbClr val="834689"/>
                </a:solidFill>
                <a:latin typeface="Liberation Mono"/>
              </a:rPr>
              <a:t>int</a:t>
            </a:r>
            <a:r>
              <a:rPr lang="en-IN" sz="2000" dirty="0">
                <a:latin typeface="Liberation Mono"/>
                <a:cs typeface="Arial" panose="020B0604020202020204" pitchFamily="34" charset="0"/>
              </a:rPr>
              <a:t>, c2 </a:t>
            </a:r>
            <a:r>
              <a:rPr lang="en-IN" sz="2000" dirty="0">
                <a:solidFill>
                  <a:srgbClr val="834689"/>
                </a:solidFill>
                <a:latin typeface="Liberation Mono"/>
              </a:rPr>
              <a:t>varchar</a:t>
            </a:r>
            <a:r>
              <a:rPr lang="en-IN" sz="2000" dirty="0">
                <a:latin typeface="Liberation Mono"/>
                <a:cs typeface="Arial" panose="020B0604020202020204" pitchFamily="34" charset="0"/>
              </a:rPr>
              <a:t>(10));</a:t>
            </a:r>
          </a:p>
        </p:txBody>
      </p:sp>
    </p:spTree>
    <p:extLst>
      <p:ext uri="{BB962C8B-B14F-4D97-AF65-F5344CB8AC3E}">
        <p14:creationId xmlns:p14="http://schemas.microsoft.com/office/powerpoint/2010/main" val="1235870264"/>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764704"/>
          <a:ext cx="11449271" cy="354076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 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bl>
          </a:graphicData>
        </a:graphic>
      </p:graphicFrame>
      <p:sp>
        <p:nvSpPr>
          <p:cNvPr id="3" name="Rectangle 2"/>
          <p:cNvSpPr/>
          <p:nvPr/>
        </p:nvSpPr>
        <p:spPr>
          <a:xfrm>
            <a:off x="479376" y="4581128"/>
            <a:ext cx="11233248"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79376" y="5792490"/>
            <a:ext cx="899043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1302273438"/>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NUMERIC</a:t>
            </a:r>
          </a:p>
        </p:txBody>
      </p:sp>
      <p:graphicFrame>
        <p:nvGraphicFramePr>
          <p:cNvPr id="2" name="Table 1"/>
          <p:cNvGraphicFramePr>
            <a:graphicFrameLocks noGrp="1"/>
          </p:cNvGraphicFramePr>
          <p:nvPr>
            <p:extLst>
              <p:ext uri="{D42A27DB-BD31-4B8C-83A1-F6EECF244321}">
                <p14:modId xmlns:p14="http://schemas.microsoft.com/office/powerpoint/2010/main" val="4002819511"/>
              </p:ext>
            </p:extLst>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89241"/>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pic>
        <p:nvPicPr>
          <p:cNvPr id="8" name="Picture 7">
            <a:extLst>
              <a:ext uri="{FF2B5EF4-FFF2-40B4-BE49-F238E27FC236}">
                <a16:creationId xmlns:a16="http://schemas.microsoft.com/office/drawing/2014/main" id="{400BDB21-8205-4137-B6E5-08ED3722AAC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9337" y="116632"/>
            <a:ext cx="1371859" cy="445150"/>
          </a:xfrm>
          <a:prstGeom prst="rect">
            <a:avLst/>
          </a:prstGeom>
        </p:spPr>
      </p:pic>
    </p:spTree>
    <p:extLst>
      <p:ext uri="{BB962C8B-B14F-4D97-AF65-F5344CB8AC3E}">
        <p14:creationId xmlns:p14="http://schemas.microsoft.com/office/powerpoint/2010/main" val="1126298265"/>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199412113"/>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77272"/>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452431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2658E6"/>
                </a:solidFill>
                <a:latin typeface="Liberation Mono"/>
                <a:cs typeface="Arial" panose="020B0604020202020204" pitchFamily="34" charset="0"/>
              </a:rPr>
              <a:t>PRIMARY KEY AUTO_INCREMENT</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2658E6"/>
                </a:solidFill>
                <a:latin typeface="Liberation Mono"/>
                <a:cs typeface="Arial" panose="020B0604020202020204" pitchFamily="34" charset="0"/>
              </a:rPr>
              <a:t>NOT NULL</a:t>
            </a:r>
            <a:r>
              <a:rPr lang="en-IN" dirty="0">
                <a:latin typeface="Liberation Mono"/>
                <a:cs typeface="Arial" panose="020B0604020202020204" pitchFamily="34" charset="0"/>
              </a:rPr>
              <a:t>,</a:t>
            </a:r>
          </a:p>
          <a:p>
            <a:r>
              <a:rPr lang="en-IN" dirty="0">
                <a:latin typeface="Liberation Mono"/>
                <a:cs typeface="Arial" panose="020B0604020202020204" pitchFamily="34" charset="0"/>
              </a:rPr>
              <a:t>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 0);</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'Task2', 1);</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'Task3',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'Task4',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'Task5',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'Task6',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'Task7', 1&gt;2);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'Task8', 1&lt;2);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'Task9', 12);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'Task10', 58);</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'Task11', .75);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'Task12', .15);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'Task13', 'a' = 'a');</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248130" y="2225046"/>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4187119804"/>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838200"/>
            <a:ext cx="11377264" cy="1046440"/>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2416076"/>
            <a:ext cx="11377264"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NULL);</a:t>
            </a:r>
          </a:p>
          <a:p>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(1);</a:t>
            </a:r>
          </a:p>
          <a:p>
            <a:endParaRPr lang="en-IN"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NOT NULL);</a:t>
            </a:r>
          </a:p>
          <a:p>
            <a:r>
              <a:rPr lang="en-IN" dirty="0">
                <a:latin typeface="Liberation Mono"/>
                <a:cs typeface="Arial" panose="020B0604020202020204" pitchFamily="34" charset="0"/>
              </a:rPr>
              <a:t>INSERT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(1);</a:t>
            </a:r>
          </a:p>
          <a:p>
            <a:endParaRPr lang="en-IN"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 NOT NULL);</a:t>
            </a:r>
          </a:p>
          <a:p>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(col1) </a:t>
            </a:r>
            <a:r>
              <a:rPr lang="en-IN" dirty="0">
                <a:solidFill>
                  <a:srgbClr val="0077AA"/>
                </a:solidFill>
                <a:latin typeface="Liberation Mono"/>
              </a:rPr>
              <a:t>VALUES</a:t>
            </a:r>
            <a:r>
              <a:rPr lang="en-IN" dirty="0">
                <a:latin typeface="Liberation Mono"/>
                <a:cs typeface="Arial" panose="020B0604020202020204" pitchFamily="34" charset="0"/>
              </a:rPr>
              <a:t> (1,'THIS IS THE TEST');</a:t>
            </a:r>
          </a:p>
        </p:txBody>
      </p:sp>
      <p:sp>
        <p:nvSpPr>
          <p:cNvPr id="6" name="Rectangle 5"/>
          <p:cNvSpPr/>
          <p:nvPr/>
        </p:nvSpPr>
        <p:spPr>
          <a:xfrm>
            <a:off x="407368" y="4914453"/>
            <a:ext cx="11377264"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also cannot use user variable as an enumeration value. This pair of statements do not work:</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dirty="0">
                <a:solidFill>
                  <a:srgbClr val="0077AA"/>
                </a:solidFill>
                <a:latin typeface="Liberation Mono"/>
              </a:rPr>
              <a:t>SET</a:t>
            </a:r>
            <a:r>
              <a:rPr lang="en-IN" dirty="0">
                <a:latin typeface="Liberation Mono"/>
              </a:rPr>
              <a:t> @mysize = 'medium';</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sizes ( size </a:t>
            </a:r>
            <a:r>
              <a:rPr lang="en-IN" dirty="0">
                <a:solidFill>
                  <a:srgbClr val="834689"/>
                </a:solidFill>
                <a:latin typeface="Liberation Mono"/>
                <a:cs typeface="Arial" panose="020B0604020202020204" pitchFamily="34" charset="0"/>
              </a:rPr>
              <a:t>ENUM</a:t>
            </a:r>
            <a:r>
              <a:rPr lang="en-IN" dirty="0">
                <a:latin typeface="Liberation Mono"/>
              </a:rPr>
              <a:t>('small', @mysize, 'large'));</a:t>
            </a: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Tree>
    <p:extLst>
      <p:ext uri="{BB962C8B-B14F-4D97-AF65-F5344CB8AC3E}">
        <p14:creationId xmlns:p14="http://schemas.microsoft.com/office/powerpoint/2010/main" val="2867959643"/>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477328"/>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2" name="Rectangle 1"/>
          <p:cNvSpPr/>
          <p:nvPr/>
        </p:nvSpPr>
        <p:spPr>
          <a:xfrm>
            <a:off x="335360" y="2828836"/>
            <a:ext cx="10104040"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a:t>
            </a:r>
            <a:r>
              <a:rPr lang="en-IN" dirty="0">
                <a:latin typeface="Liberation Mono"/>
              </a:rPr>
              <a:t>(col </a:t>
            </a:r>
            <a:r>
              <a:rPr lang="en-IN" dirty="0">
                <a:solidFill>
                  <a:srgbClr val="834689"/>
                </a:solidFill>
                <a:latin typeface="Liberation Mono"/>
                <a:cs typeface="Arial" panose="020B0604020202020204" pitchFamily="34" charset="0"/>
              </a:rPr>
              <a:t>SET</a:t>
            </a:r>
            <a:r>
              <a:rPr lang="en-IN" dirty="0">
                <a:latin typeface="Liberation Mono"/>
              </a:rPr>
              <a:t>('a', 'b', 'c', 'd'));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INSERT INTO </a:t>
            </a:r>
            <a:r>
              <a:rPr lang="en-IN" dirty="0">
                <a:latin typeface="Liberation Mono"/>
                <a:cs typeface="Arial" panose="020B0604020202020204" pitchFamily="34" charset="0"/>
              </a:rPr>
              <a:t>temp </a:t>
            </a:r>
            <a:r>
              <a:rPr lang="en-IN" dirty="0">
                <a:latin typeface="Liberation Mono"/>
              </a:rPr>
              <a:t>(col) </a:t>
            </a:r>
            <a:r>
              <a:rPr lang="en-IN" dirty="0">
                <a:solidFill>
                  <a:srgbClr val="0077AA"/>
                </a:solidFill>
                <a:latin typeface="Liberation Mono"/>
              </a:rPr>
              <a:t>VALUES</a:t>
            </a:r>
            <a:r>
              <a:rPr lang="en-IN" dirty="0">
                <a:latin typeface="Liberation Mono"/>
              </a:rPr>
              <a:t> ('a, d'), ('d, a'), ('a, d, a'), ('a, d, d'), ('d, a, d');</a:t>
            </a:r>
          </a:p>
        </p:txBody>
      </p:sp>
    </p:spTree>
    <p:extLst>
      <p:ext uri="{BB962C8B-B14F-4D97-AF65-F5344CB8AC3E}">
        <p14:creationId xmlns:p14="http://schemas.microsoft.com/office/powerpoint/2010/main" val="211888496"/>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sp>
        <p:nvSpPr>
          <p:cNvPr id="3" name="Rectangle 2"/>
          <p:cNvSpPr/>
          <p:nvPr/>
        </p:nvSpPr>
        <p:spPr>
          <a:xfrm>
            <a:off x="1666844" y="214290"/>
            <a:ext cx="6929486"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update</a:t>
            </a:r>
            <a:r>
              <a:rPr lang="en-US" dirty="0"/>
              <a:t> j set date =  json_set(date, "$.canVote", 'False');</a:t>
            </a:r>
          </a:p>
        </p:txBody>
      </p:sp>
    </p:spTree>
    <p:extLst>
      <p:ext uri="{BB962C8B-B14F-4D97-AF65-F5344CB8AC3E}">
        <p14:creationId xmlns:p14="http://schemas.microsoft.com/office/powerpoint/2010/main" val="2217411492"/>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846369966"/>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334176178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a:t>
            </a:r>
          </a:p>
        </p:txBody>
      </p:sp>
      <p:sp>
        <p:nvSpPr>
          <p:cNvPr id="2" name="Rectangle 1"/>
          <p:cNvSpPr/>
          <p:nvPr/>
        </p:nvSpPr>
        <p:spPr>
          <a:xfrm>
            <a:off x="191344" y="2189763"/>
            <a:ext cx="1173730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('[10, 20, [30, 40], [50, 60, 70]]');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[50, 60, 70]]', '$[0]');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[50, 60, 70]]', '$[3][0]');</a:t>
            </a:r>
          </a:p>
          <a:p>
            <a:pPr marL="285750" indent="-285750">
              <a:buFont typeface="Arial" panose="020B0604020202020204" pitchFamily="34" charset="0"/>
              <a:buChar char="•"/>
            </a:pPr>
            <a:endParaRPr lang="en-IN"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'$[0]', '$[1]');</a:t>
            </a:r>
          </a:p>
        </p:txBody>
      </p:sp>
      <p:sp>
        <p:nvSpPr>
          <p:cNvPr id="3" name="Rectangle 2"/>
          <p:cNvSpPr/>
          <p:nvPr/>
        </p:nvSpPr>
        <p:spPr>
          <a:xfrm>
            <a:off x="191344" y="4369970"/>
            <a:ext cx="1173730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('{"id" : "1001", "ename" : "saleel"}');</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 {"id" : "1001“ ,"ename" : "saleel"}, {"id" : "1002", "ename" : "sharmin", "mob" : "12345"} ]');</a:t>
            </a:r>
          </a:p>
          <a:p>
            <a:pPr marL="285750" indent="-285750">
              <a:buFont typeface="Arial" panose="020B0604020202020204" pitchFamily="34" charset="0"/>
              <a:buChar char="•"/>
            </a:pPr>
            <a:endParaRPr lang="en-IN"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Arial" panose="020B0604020202020204" pitchFamily="34" charset="0"/>
              </a:rPr>
              <a:t>JSON_EXTRACT </a:t>
            </a:r>
            <a:r>
              <a:rPr lang="en-IN" dirty="0">
                <a:latin typeface="Liberation Mono"/>
                <a:ea typeface="Times New Roman" panose="02020603050405020304" pitchFamily="18" charset="0"/>
              </a:rPr>
              <a:t>('[ {"id" : "1001" ,"ename" : "saleel"}, {"id" : "1002", "ename" : "sharmin", "mob" : "12345"} ]', '$[0].id');</a:t>
            </a:r>
          </a:p>
          <a:p>
            <a:pPr marL="285750" indent="-285750">
              <a:buFont typeface="Arial" panose="020B0604020202020204" pitchFamily="34" charset="0"/>
              <a:buChar char="•"/>
            </a:pPr>
            <a:endParaRPr lang="en-IN"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('{"id" : "1001", "ename" : "saleel"}', '$.ename');</a:t>
            </a:r>
          </a:p>
        </p:txBody>
      </p:sp>
      <p:sp>
        <p:nvSpPr>
          <p:cNvPr id="5" name="Rectangle 4"/>
          <p:cNvSpPr/>
          <p:nvPr/>
        </p:nvSpPr>
        <p:spPr>
          <a:xfrm>
            <a:off x="204379" y="609601"/>
            <a:ext cx="11635855" cy="923330"/>
          </a:xfrm>
          <a:prstGeom prst="rect">
            <a:avLst/>
          </a:prstGeom>
        </p:spPr>
        <p:txBody>
          <a:bodyPr wrap="square">
            <a:spAutoFit/>
          </a:bodyPr>
          <a:lstStyle/>
          <a:p>
            <a:pPr algn="just"/>
            <a:r>
              <a:rPr lang="en-IN" dirty="0"/>
              <a:t>Returns data from a JSON document, selected from the parts of the document matched by the path arguments. Returns NULL if any argument is NULL or no paths locate a value in the document. An error occurs if the json_doc argument is not a valid JSON document or any path argument is not a valid path expression.</a:t>
            </a:r>
          </a:p>
        </p:txBody>
      </p:sp>
      <p:sp>
        <p:nvSpPr>
          <p:cNvPr id="6" name="Rectangle 5"/>
          <p:cNvSpPr/>
          <p:nvPr/>
        </p:nvSpPr>
        <p:spPr>
          <a:xfrm>
            <a:off x="204379" y="1705993"/>
            <a:ext cx="11635855"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JSON_EXTRACT(json_doc, path[, path] ...)</a:t>
            </a:r>
          </a:p>
        </p:txBody>
      </p:sp>
    </p:spTree>
    <p:extLst>
      <p:ext uri="{BB962C8B-B14F-4D97-AF65-F5344CB8AC3E}">
        <p14:creationId xmlns:p14="http://schemas.microsoft.com/office/powerpoint/2010/main" val="1256803995"/>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(Insert)</a:t>
            </a: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432998" y="1600200"/>
            <a:ext cx="11326004"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e</a:t>
            </a:r>
            <a:r>
              <a:rPr lang="en-IN" sz="2000" dirty="0">
                <a:solidFill>
                  <a:srgbClr val="0077AA"/>
                </a:solidFill>
                <a:latin typeface="Liberation Mono"/>
              </a:rPr>
              <a:t> (data json);</a:t>
            </a:r>
            <a:endParaRPr lang="en-US" sz="2000" dirty="0">
              <a:solidFill>
                <a:srgbClr val="0077AA"/>
              </a:solidFill>
              <a:latin typeface="Liberation Mono"/>
            </a:endParaRPr>
          </a:p>
        </p:txBody>
      </p:sp>
      <p:sp>
        <p:nvSpPr>
          <p:cNvPr id="7" name="Rectangle 6"/>
          <p:cNvSpPr/>
          <p:nvPr/>
        </p:nvSpPr>
        <p:spPr>
          <a:xfrm>
            <a:off x="263352" y="2134612"/>
            <a:ext cx="11593288" cy="313932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"1001", "ename" : "saleel", "phone" : [123, 456]}</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"1002", "ename" : "sharmin" ,"phone" : [9922, 8811], "address" : "Paud Road"}</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"1003", "ename" : "vrushali", "phone" : [7788, 9977], "address" : {"city" : "Pune", "state" : "MH"}}</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 [</a:t>
            </a:r>
            <a:r>
              <a:rPr lang="en-US" dirty="0">
                <a:latin typeface="Liberation Mono"/>
                <a:ea typeface="Times New Roman" panose="02020603050405020304" pitchFamily="18" charset="0"/>
              </a:rPr>
              <a:t>{"empno" : "1004", "ename" : "ram" ,"phone" : [6672, 8811], "address" : "Paud Road"}, {"empno" : "1005", "ename" : "sham" ,"phone" : [6672, 8843], "address" : "Paud Road"} </a:t>
            </a:r>
            <a:r>
              <a:rPr lang="en-US" dirty="0">
                <a:latin typeface="Liberation Mono"/>
                <a:cs typeface="Arial" panose="020B0604020202020204" pitchFamily="34" charset="0"/>
              </a:rPr>
              <a:t>]');</a:t>
            </a:r>
          </a:p>
        </p:txBody>
      </p:sp>
    </p:spTree>
    <p:extLst>
      <p:ext uri="{BB962C8B-B14F-4D97-AF65-F5344CB8AC3E}">
        <p14:creationId xmlns:p14="http://schemas.microsoft.com/office/powerpoint/2010/main" val="3700870175"/>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(Select)</a:t>
            </a:r>
          </a:p>
        </p:txBody>
      </p:sp>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362210" y="1600200"/>
            <a:ext cx="11467580"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263352" y="1986678"/>
            <a:ext cx="11665296"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a:t>
            </a:r>
            <a:r>
              <a:rPr lang="en-IN" dirty="0">
                <a:latin typeface="Liberation Mono"/>
                <a:ea typeface="Times New Roman" panose="02020603050405020304" pitchFamily="18" charset="0"/>
              </a:rPr>
              <a:t> (data, '$.empno')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'$.phone[1]')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"$.address.city")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"$.empno",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p:txBody>
      </p:sp>
      <p:pic>
        <p:nvPicPr>
          <p:cNvPr id="2" name="Picture 1"/>
          <p:cNvPicPr>
            <a:picLocks noChangeAspect="1"/>
          </p:cNvPicPr>
          <p:nvPr/>
        </p:nvPicPr>
        <p:blipFill>
          <a:blip r:embed="rId3" cstate="print"/>
          <a:stretch>
            <a:fillRect/>
          </a:stretch>
        </p:blipFill>
        <p:spPr>
          <a:xfrm>
            <a:off x="362210" y="4797152"/>
            <a:ext cx="7795260" cy="1868044"/>
          </a:xfrm>
          <a:prstGeom prst="rect">
            <a:avLst/>
          </a:prstGeom>
        </p:spPr>
      </p:pic>
    </p:spTree>
    <p:extLst>
      <p:ext uri="{BB962C8B-B14F-4D97-AF65-F5344CB8AC3E}">
        <p14:creationId xmlns:p14="http://schemas.microsoft.com/office/powerpoint/2010/main" val="1721346437"/>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D05C45AA-4344-457B-946D-7E2D8508B28A}"/>
              </a:ext>
            </a:extLst>
          </p:cNvPr>
          <p:cNvSpPr/>
          <p:nvPr/>
        </p:nvSpPr>
        <p:spPr>
          <a:xfrm>
            <a:off x="478582" y="4196903"/>
            <a:ext cx="9534091" cy="1692771"/>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Remember:</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by default, tables are created in the default database, using the InnoDB storage engine. </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table exists</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there is no default database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database does not exist.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181291"/>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1389362953"/>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377263" cy="5355312"/>
          </a:xfrm>
          <a:prstGeom prst="rect">
            <a:avLst/>
          </a:prstGeom>
        </p:spPr>
        <p:txBody>
          <a:bodyPr wrap="square">
            <a:spAutoFit/>
          </a:bodyPr>
          <a:lstStyle/>
          <a:p>
            <a:r>
              <a:rPr lang="en-IN" dirty="0">
                <a:solidFill>
                  <a:schemeClr val="tx1">
                    <a:lumMod val="85000"/>
                    <a:lumOff val="15000"/>
                  </a:schemeClr>
                </a:solidFill>
                <a:latin typeface="Arial" panose="020B0604020202020204" pitchFamily="34" charset="0"/>
                <a:cs typeface="Arial" panose="020B0604020202020204" pitchFamily="34" charset="0"/>
              </a:rPr>
              <a:t>CREATE [TEMPORARY] TABLE [IF NOT EXISTS] tbl_name</a:t>
            </a:r>
          </a:p>
          <a:p>
            <a:r>
              <a:rPr lang="en-IN" dirty="0">
                <a:solidFill>
                  <a:schemeClr val="tx1">
                    <a:lumMod val="85000"/>
                    <a:lumOff val="15000"/>
                  </a:schemeClr>
                </a:solidFill>
                <a:latin typeface="Arial" panose="020B0604020202020204" pitchFamily="34" charset="0"/>
                <a:cs typeface="Arial" panose="020B0604020202020204" pitchFamily="34" charset="0"/>
              </a:rPr>
              <a:t>    (create_definition,...)</a:t>
            </a:r>
          </a:p>
          <a:p>
            <a:r>
              <a:rPr lang="en-IN" dirty="0">
                <a:solidFill>
                  <a:schemeClr val="tx1">
                    <a:lumMod val="85000"/>
                    <a:lumOff val="15000"/>
                  </a:schemeClr>
                </a:solidFill>
                <a:latin typeface="Arial" panose="020B0604020202020204" pitchFamily="34" charset="0"/>
                <a:cs typeface="Arial" panose="020B0604020202020204" pitchFamily="34" charset="0"/>
              </a:rPr>
              <a:t>    [table_options]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    [partition_options]</a:t>
            </a:r>
          </a:p>
          <a:p>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create_definition: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col_name column_definition</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column_definition:</a:t>
            </a:r>
          </a:p>
          <a:p>
            <a:r>
              <a:rPr lang="en-US" dirty="0">
                <a:solidFill>
                  <a:schemeClr val="tx1">
                    <a:lumMod val="85000"/>
                    <a:lumOff val="15000"/>
                  </a:schemeClr>
                </a:solidFill>
                <a:latin typeface="Arial" panose="020B0604020202020204" pitchFamily="34" charset="0"/>
                <a:cs typeface="Arial" panose="020B0604020202020204" pitchFamily="34" charset="0"/>
              </a:rPr>
              <a:t>    data_type [NOT NULL | NULL] [DEFAULT default_value]</a:t>
            </a:r>
          </a:p>
          <a:p>
            <a:r>
              <a:rPr lang="en-US" dirty="0">
                <a:solidFill>
                  <a:schemeClr val="tx1">
                    <a:lumMod val="85000"/>
                    <a:lumOff val="15000"/>
                  </a:schemeClr>
                </a:solidFill>
                <a:latin typeface="Arial" panose="020B0604020202020204" pitchFamily="34" charset="0"/>
                <a:cs typeface="Arial" panose="020B0604020202020204" pitchFamily="34" charset="0"/>
              </a:rPr>
              <a:t>      [AUTO_INCREMENT] [UNIQUE [KEY] | [PRIMARY] KEY]</a:t>
            </a:r>
          </a:p>
          <a:p>
            <a:r>
              <a:rPr lang="en-US" dirty="0">
                <a:solidFill>
                  <a:schemeClr val="tx1">
                    <a:lumMod val="85000"/>
                    <a:lumOff val="15000"/>
                  </a:schemeClr>
                </a:solidFill>
                <a:latin typeface="Arial" panose="020B0604020202020204" pitchFamily="34" charset="0"/>
                <a:cs typeface="Arial" panose="020B0604020202020204" pitchFamily="34" charset="0"/>
              </a:rPr>
              <a:t>      [COMMENT 'string']</a:t>
            </a:r>
          </a:p>
          <a:p>
            <a:r>
              <a:rPr lang="en-US" dirty="0">
                <a:solidFill>
                  <a:schemeClr val="tx1">
                    <a:lumMod val="85000"/>
                    <a:lumOff val="15000"/>
                  </a:schemeClr>
                </a:solidFill>
                <a:latin typeface="Arial" panose="020B0604020202020204" pitchFamily="34" charset="0"/>
                <a:cs typeface="Arial" panose="020B0604020202020204" pitchFamily="34" charset="0"/>
              </a:rPr>
              <a:t>      [reference_definition]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 data_type [GENERATED ALWAYS] AS (expression)</a:t>
            </a:r>
          </a:p>
          <a:p>
            <a:r>
              <a:rPr lang="en-US" dirty="0">
                <a:solidFill>
                  <a:schemeClr val="tx1">
                    <a:lumMod val="85000"/>
                    <a:lumOff val="15000"/>
                  </a:schemeClr>
                </a:solidFill>
                <a:latin typeface="Arial" panose="020B0604020202020204" pitchFamily="34" charset="0"/>
                <a:cs typeface="Arial" panose="020B0604020202020204" pitchFamily="34" charset="0"/>
              </a:rPr>
              <a:t>      [VIRTUAL] [UNIQUE [KEY]] [COMMENT comment]</a:t>
            </a:r>
          </a:p>
          <a:p>
            <a:r>
              <a:rPr lang="en-US" dirty="0">
                <a:solidFill>
                  <a:schemeClr val="tx1">
                    <a:lumMod val="85000"/>
                    <a:lumOff val="15000"/>
                  </a:schemeClr>
                </a:solidFill>
                <a:latin typeface="Arial" panose="020B0604020202020204" pitchFamily="34" charset="0"/>
                <a:cs typeface="Arial" panose="020B0604020202020204" pitchFamily="34" charset="0"/>
              </a:rPr>
              <a:t>      [NOT NULL | NULL] [[PRIMARY] KEY]</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IN" dirty="0">
                <a:solidFill>
                  <a:schemeClr val="tx1">
                    <a:lumMod val="85000"/>
                    <a:lumOff val="15000"/>
                  </a:schemeClr>
                </a:solidFill>
                <a:latin typeface="Arial" panose="020B0604020202020204" pitchFamily="34" charset="0"/>
                <a:cs typeface="Arial" panose="020B0604020202020204" pitchFamily="34" charset="0"/>
              </a:rPr>
              <a:t>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46337DAA-CC31-4589-95A2-1FD2B55B7FF4}"/>
              </a:ext>
            </a:extLst>
          </p:cNvPr>
          <p:cNvSpPr/>
          <p:nvPr/>
        </p:nvSpPr>
        <p:spPr>
          <a:xfrm>
            <a:off x="7142712" y="5817479"/>
            <a:ext cx="5017527" cy="830997"/>
          </a:xfrm>
          <a:prstGeom prst="rect">
            <a:avLst/>
          </a:prstGeom>
        </p:spPr>
        <p:txBody>
          <a:bodyPr wrap="none">
            <a:spAutoFit/>
          </a:bodyPr>
          <a:lstStyle/>
          <a:p>
            <a:r>
              <a:rPr lang="en-US" sz="2400" dirty="0">
                <a:solidFill>
                  <a:srgbClr val="00B0F0"/>
                </a:solidFill>
              </a:rPr>
              <a:t>show engines;</a:t>
            </a:r>
          </a:p>
          <a:p>
            <a:r>
              <a:rPr lang="en-US" sz="2400" dirty="0">
                <a:solidFill>
                  <a:srgbClr val="00B0F0"/>
                </a:solidFill>
              </a:rPr>
              <a:t>set default_storage_engine = memory;</a:t>
            </a:r>
          </a:p>
        </p:txBody>
      </p:sp>
      <p:sp>
        <p:nvSpPr>
          <p:cNvPr id="7" name="Rectangle 6">
            <a:extLst>
              <a:ext uri="{FF2B5EF4-FFF2-40B4-BE49-F238E27FC236}">
                <a16:creationId xmlns:a16="http://schemas.microsoft.com/office/drawing/2014/main" id="{DDE89875-348C-4254-B27A-CE191D2ACD2B}"/>
              </a:ext>
            </a:extLst>
          </p:cNvPr>
          <p:cNvSpPr/>
          <p:nvPr/>
        </p:nvSpPr>
        <p:spPr>
          <a:xfrm>
            <a:off x="7850790" y="1314048"/>
            <a:ext cx="3717023" cy="2431435"/>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FF0000"/>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a:t>
            </a:r>
            <a:r>
              <a:rPr lang="en-IN" dirty="0">
                <a:solidFill>
                  <a:schemeClr val="tx1">
                    <a:lumMod val="95000"/>
                    <a:lumOff val="5000"/>
                  </a:schemeClr>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solidFill>
                  <a:schemeClr val="tx1">
                    <a:lumMod val="95000"/>
                    <a:lumOff val="5000"/>
                  </a:schemeClr>
                </a:solidFill>
                <a:latin typeface="Arial" panose="020B0604020202020204" pitchFamily="34" charset="0"/>
                <a:ea typeface="Times New Roman" panose="02020603050405020304" pitchFamily="18" charset="0"/>
              </a:rPr>
              <a:t> student </a:t>
            </a:r>
            <a:r>
              <a:rPr lang="en-IN" dirty="0">
                <a:solidFill>
                  <a:schemeClr val="bg1">
                    <a:lumMod val="65000"/>
                  </a:schemeClr>
                </a:solidFill>
                <a:latin typeface="Arial" panose="020B0604020202020204" pitchFamily="34" charset="0"/>
                <a:cs typeface="Arial" panose="020B0604020202020204" pitchFamily="34" charset="0"/>
              </a:rPr>
              <a:t>( </a:t>
            </a:r>
          </a:p>
          <a:p>
            <a:pPr marL="177800"/>
            <a:r>
              <a:rPr lang="en-IN" dirty="0">
                <a:solidFill>
                  <a:schemeClr val="tx1">
                    <a:lumMod val="95000"/>
                    <a:lumOff val="5000"/>
                  </a:schemeClr>
                </a:solidFill>
                <a:latin typeface="Arial" panose="020B0604020202020204" pitchFamily="34" charset="0"/>
                <a:ea typeface="Times New Roman" panose="02020603050405020304" pitchFamily="18" charset="0"/>
              </a:rPr>
              <a:t>     ID int,  </a:t>
            </a:r>
          </a:p>
          <a:p>
            <a:pPr marL="177800"/>
            <a:r>
              <a:rPr lang="en-IN" dirty="0">
                <a:solidFill>
                  <a:schemeClr val="tx1">
                    <a:lumMod val="95000"/>
                    <a:lumOff val="5000"/>
                  </a:schemeClr>
                </a:solidFill>
                <a:latin typeface="Arial" panose="020B0604020202020204" pitchFamily="34" charset="0"/>
                <a:ea typeface="Times New Roman" panose="02020603050405020304" pitchFamily="18" charset="0"/>
              </a:rPr>
              <a:t>     firstName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45</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a:t>
            </a:r>
          </a:p>
          <a:p>
            <a:pPr marL="177800"/>
            <a:r>
              <a:rPr lang="en-IN" dirty="0">
                <a:solidFill>
                  <a:schemeClr val="tx1">
                    <a:lumMod val="95000"/>
                    <a:lumOff val="5000"/>
                  </a:schemeClr>
                </a:solidFill>
                <a:latin typeface="Arial" panose="020B0604020202020204" pitchFamily="34" charset="0"/>
                <a:ea typeface="Times New Roman" panose="02020603050405020304" pitchFamily="18" charset="0"/>
              </a:rPr>
              <a:t>     lastName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45</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a:t>
            </a:r>
          </a:p>
          <a:p>
            <a:pPr marL="177800"/>
            <a:r>
              <a:rPr lang="en-IN" dirty="0">
                <a:solidFill>
                  <a:schemeClr val="tx1">
                    <a:lumMod val="95000"/>
                    <a:lumOff val="5000"/>
                  </a:schemeClr>
                </a:solidFill>
                <a:latin typeface="Arial" panose="020B0604020202020204" pitchFamily="34" charset="0"/>
                <a:ea typeface="Times New Roman" panose="02020603050405020304" pitchFamily="18" charset="0"/>
              </a:rPr>
              <a:t>     DoB </a:t>
            </a:r>
            <a:r>
              <a:rPr lang="en-IN" dirty="0">
                <a:solidFill>
                  <a:srgbClr val="834689"/>
                </a:solidFill>
                <a:latin typeface="Arial" panose="020B0604020202020204" pitchFamily="34" charset="0"/>
                <a:cs typeface="Arial" panose="020B0604020202020204" pitchFamily="34" charset="0"/>
              </a:rPr>
              <a:t>DATE</a:t>
            </a:r>
            <a:r>
              <a:rPr lang="en-IN" dirty="0">
                <a:solidFill>
                  <a:schemeClr val="tx1">
                    <a:lumMod val="95000"/>
                    <a:lumOff val="5000"/>
                  </a:schemeClr>
                </a:solidFill>
                <a:latin typeface="Arial" panose="020B0604020202020204" pitchFamily="34" charset="0"/>
                <a:ea typeface="Times New Roman" panose="02020603050405020304" pitchFamily="18" charset="0"/>
              </a:rPr>
              <a:t>,</a:t>
            </a:r>
          </a:p>
          <a:p>
            <a:pPr marL="177800"/>
            <a:r>
              <a:rPr lang="en-IN" dirty="0">
                <a:solidFill>
                  <a:schemeClr val="tx1">
                    <a:lumMod val="95000"/>
                    <a:lumOff val="5000"/>
                  </a:schemeClr>
                </a:solidFill>
                <a:latin typeface="Arial" panose="020B0604020202020204" pitchFamily="34" charset="0"/>
                <a:ea typeface="Times New Roman" panose="02020603050405020304" pitchFamily="18" charset="0"/>
              </a:rPr>
              <a:t>     emailID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128</a:t>
            </a:r>
            <a:r>
              <a:rPr lang="en-IN" dirty="0">
                <a:solidFill>
                  <a:schemeClr val="bg1">
                    <a:lumMod val="65000"/>
                  </a:schemeClr>
                </a:solidFill>
                <a:latin typeface="Arial" panose="020B0604020202020204" pitchFamily="34" charset="0"/>
                <a:cs typeface="Arial" panose="020B0604020202020204" pitchFamily="34" charset="0"/>
              </a:rPr>
              <a:t>)</a:t>
            </a:r>
          </a:p>
          <a:p>
            <a:pPr marL="177800"/>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Times New Roman" panose="02020603050405020304" pitchFamily="18" charset="0"/>
              </a:rPr>
              <a:t>;</a:t>
            </a:r>
            <a:endParaRPr lang="en-IN" dirty="0">
              <a:solidFill>
                <a:schemeClr val="tx1">
                  <a:lumMod val="95000"/>
                  <a:lumOff val="5000"/>
                </a:schemeClr>
              </a:solidFill>
            </a:endParaRPr>
          </a:p>
        </p:txBody>
      </p:sp>
    </p:spTree>
    <p:extLst>
      <p:ext uri="{BB962C8B-B14F-4D97-AF65-F5344CB8AC3E}">
        <p14:creationId xmlns:p14="http://schemas.microsoft.com/office/powerpoint/2010/main" val="2350439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B826FF9C-1147-499D-80D8-C78B4F97D976}"/>
              </a:ext>
            </a:extLst>
          </p:cNvPr>
          <p:cNvSpPr txBox="1"/>
          <p:nvPr/>
        </p:nvSpPr>
        <p:spPr>
          <a:xfrm>
            <a:off x="191344" y="3787670"/>
            <a:ext cx="5472609" cy="2585323"/>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dirty="0">
                <a:solidFill>
                  <a:srgbClr val="4BACC6"/>
                </a:solidFill>
                <a:latin typeface="Palatino Linotype" panose="02040502050505030304" pitchFamily="18" charset="0"/>
              </a:rPr>
              <a:t>MEMORY tables are visible to another client.</a:t>
            </a:r>
          </a:p>
          <a:p>
            <a:pPr marL="342900" indent="-342900" algn="just">
              <a:buFont typeface="Arial" panose="020B0604020202020204" pitchFamily="34" charset="0"/>
              <a:buChar char="•"/>
            </a:pPr>
            <a:r>
              <a:rPr lang="en-IN" dirty="0">
                <a:solidFill>
                  <a:srgbClr val="4BACC6"/>
                </a:solidFill>
                <a:latin typeface="Palatino Linotype" panose="02040502050505030304" pitchFamily="18" charset="0"/>
              </a:rPr>
              <a:t>Structure is stored and rows will be removed, after exit</a:t>
            </a:r>
          </a:p>
          <a:p>
            <a:pPr marL="342900" indent="-342900" algn="just">
              <a:buFont typeface="Arial" panose="020B0604020202020204" pitchFamily="34" charset="0"/>
              <a:buChar char="•"/>
            </a:pPr>
            <a:endParaRPr lang="en-IN" dirty="0">
              <a:solidFill>
                <a:srgbClr val="4BACC6"/>
              </a:solidFill>
              <a:latin typeface="Palatino Linotype" panose="02040502050505030304" pitchFamily="18" charset="0"/>
            </a:endParaRPr>
          </a:p>
          <a:p>
            <a:pPr algn="just"/>
            <a:r>
              <a:rPr lang="en-IN" dirty="0">
                <a:solidFill>
                  <a:srgbClr val="FF0000"/>
                </a:solidFill>
                <a:latin typeface="Palatino Linotype" panose="02040502050505030304" pitchFamily="18" charset="0"/>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 </a:t>
            </a:r>
            <a:r>
              <a:rPr lang="en-US" b="0" i="0" dirty="0">
                <a:solidFill>
                  <a:srgbClr val="999999"/>
                </a:solidFill>
                <a:effectLst/>
                <a:latin typeface="Liberation Mono"/>
              </a:rPr>
              <a:t>(</a:t>
            </a:r>
            <a:r>
              <a:rPr lang="en-US" b="0" i="0" dirty="0">
                <a:solidFill>
                  <a:srgbClr val="000000"/>
                </a:solidFill>
                <a:effectLst/>
                <a:latin typeface="Liberation Mono"/>
              </a:rPr>
              <a:t>i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MEMORY</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Palatino Linotype" panose="02040502050505030304" pitchFamily="18" charset="0"/>
              </a:rPr>
              <a:t> </a:t>
            </a:r>
            <a:r>
              <a:rPr lang="en-IN" dirty="0">
                <a:solidFill>
                  <a:srgbClr val="0077AA"/>
                </a:solidFill>
                <a:latin typeface="Liberation Mono"/>
              </a:rPr>
              <a:t>INTO</a:t>
            </a:r>
            <a:r>
              <a:rPr lang="en-IN" dirty="0">
                <a:solidFill>
                  <a:srgbClr val="FF0000"/>
                </a:solidFill>
                <a:latin typeface="Palatino Linotype" panose="02040502050505030304" pitchFamily="18" charset="0"/>
              </a:rPr>
              <a:t> </a:t>
            </a:r>
            <a:r>
              <a:rPr lang="en-IN" dirty="0">
                <a:latin typeface="Palatino Linotype" panose="02040502050505030304" pitchFamily="18" charset="0"/>
              </a:rPr>
              <a:t>t</a:t>
            </a:r>
            <a:r>
              <a:rPr lang="en-IN" dirty="0">
                <a:solidFill>
                  <a:srgbClr val="FF0000"/>
                </a:solidFill>
                <a:latin typeface="Palatino Linotype" panose="02040502050505030304" pitchFamily="18" charset="0"/>
              </a:rPr>
              <a:t> </a:t>
            </a:r>
            <a:r>
              <a:rPr lang="en-IN" dirty="0">
                <a:solidFill>
                  <a:srgbClr val="0077AA"/>
                </a:solidFill>
                <a:latin typeface="Liberation Mono"/>
              </a:rPr>
              <a:t>VALUES</a:t>
            </a:r>
            <a:r>
              <a:rPr lang="en-IN" dirty="0">
                <a:latin typeface="Palatino Linotype" panose="02040502050505030304" pitchFamily="18" charset="0"/>
              </a:rPr>
              <a:t>(1);</a:t>
            </a:r>
          </a:p>
          <a:p>
            <a:pPr algn="just"/>
            <a:r>
              <a:rPr lang="en-IN" dirty="0">
                <a:latin typeface="Palatino Linotype" panose="02040502050505030304" pitchFamily="18" charset="0"/>
              </a:rPr>
              <a:t>       </a:t>
            </a:r>
            <a:r>
              <a:rPr lang="en-IN" dirty="0">
                <a:solidFill>
                  <a:srgbClr val="0077AA"/>
                </a:solidFill>
                <a:latin typeface="Liberation Mono"/>
              </a:rPr>
              <a:t>SELECT</a:t>
            </a:r>
            <a:r>
              <a:rPr lang="en-IN" dirty="0">
                <a:latin typeface="Palatino Linotype" panose="02040502050505030304" pitchFamily="18" charset="0"/>
              </a:rPr>
              <a:t> * </a:t>
            </a:r>
            <a:r>
              <a:rPr lang="en-IN" dirty="0">
                <a:solidFill>
                  <a:srgbClr val="0077AA"/>
                </a:solidFill>
                <a:latin typeface="Liberation Mono"/>
              </a:rPr>
              <a:t>FROM</a:t>
            </a:r>
            <a:r>
              <a:rPr lang="en-IN" dirty="0">
                <a:latin typeface="Palatino Linotype" panose="02040502050505030304" pitchFamily="18" charset="0"/>
              </a:rPr>
              <a:t> t;</a:t>
            </a:r>
          </a:p>
          <a:p>
            <a:pPr algn="just"/>
            <a:r>
              <a:rPr lang="en-US" b="0" i="0" dirty="0">
                <a:solidFill>
                  <a:srgbClr val="00B050"/>
                </a:solidFill>
                <a:effectLst/>
                <a:latin typeface="Liberation Mono"/>
              </a:rPr>
              <a:t>        re-start mysql server.</a:t>
            </a:r>
            <a:endParaRPr lang="en-IN" dirty="0">
              <a:solidFill>
                <a:srgbClr val="00B050"/>
              </a:solidFill>
            </a:endParaRPr>
          </a:p>
          <a:p>
            <a:pPr algn="just"/>
            <a:r>
              <a:rPr lang="en-IN" dirty="0">
                <a:solidFill>
                  <a:srgbClr val="0077AA"/>
                </a:solidFill>
                <a:latin typeface="Liberation Mono"/>
              </a:rPr>
              <a:t>        SELECT</a:t>
            </a:r>
            <a:r>
              <a:rPr lang="en-IN" dirty="0">
                <a:latin typeface="Palatino Linotype" panose="02040502050505030304" pitchFamily="18" charset="0"/>
              </a:rPr>
              <a:t> * </a:t>
            </a:r>
            <a:r>
              <a:rPr lang="en-IN" dirty="0">
                <a:solidFill>
                  <a:srgbClr val="0077AA"/>
                </a:solidFill>
                <a:latin typeface="Liberation Mono"/>
              </a:rPr>
              <a:t>FROM</a:t>
            </a:r>
            <a:r>
              <a:rPr lang="en-IN" dirty="0">
                <a:latin typeface="Palatino Linotype" panose="02040502050505030304" pitchFamily="18" charset="0"/>
              </a:rPr>
              <a:t> t;</a:t>
            </a:r>
          </a:p>
        </p:txBody>
      </p:sp>
      <p:sp>
        <p:nvSpPr>
          <p:cNvPr id="7" name="TextBox 6">
            <a:extLst>
              <a:ext uri="{FF2B5EF4-FFF2-40B4-BE49-F238E27FC236}">
                <a16:creationId xmlns:a16="http://schemas.microsoft.com/office/drawing/2014/main" id="{5CD01372-835D-450E-85D7-8482CEAEDF4F}"/>
              </a:ext>
            </a:extLst>
          </p:cNvPr>
          <p:cNvSpPr txBox="1"/>
          <p:nvPr/>
        </p:nvSpPr>
        <p:spPr>
          <a:xfrm>
            <a:off x="5879976" y="3810000"/>
            <a:ext cx="5976664" cy="2031325"/>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dirty="0">
                <a:solidFill>
                  <a:srgbClr val="4BACC6"/>
                </a:solidFill>
                <a:latin typeface="Palatino Linotype" panose="02040502050505030304" pitchFamily="18" charset="0"/>
              </a:rPr>
              <a:t>TEMPORARY tables are not visible to another client.</a:t>
            </a:r>
          </a:p>
          <a:p>
            <a:pPr marL="342900" indent="-342900" algn="just">
              <a:buFont typeface="Arial" panose="020B0604020202020204" pitchFamily="34" charset="0"/>
              <a:buChar char="•"/>
            </a:pPr>
            <a:r>
              <a:rPr lang="en-IN" dirty="0">
                <a:solidFill>
                  <a:srgbClr val="4BACC6"/>
                </a:solidFill>
                <a:latin typeface="Palatino Linotype" panose="02040502050505030304" pitchFamily="18" charset="0"/>
              </a:rPr>
              <a:t>Structure and rows </a:t>
            </a:r>
            <a:r>
              <a:rPr lang="en-IN">
                <a:solidFill>
                  <a:srgbClr val="4BACC6"/>
                </a:solidFill>
                <a:latin typeface="Palatino Linotype" panose="02040502050505030304" pitchFamily="18" charset="0"/>
              </a:rPr>
              <a:t>is removed, </a:t>
            </a:r>
            <a:r>
              <a:rPr lang="en-IN" dirty="0">
                <a:solidFill>
                  <a:srgbClr val="4BACC6"/>
                </a:solidFill>
                <a:latin typeface="Palatino Linotype" panose="02040502050505030304" pitchFamily="18" charset="0"/>
              </a:rPr>
              <a:t>after exit</a:t>
            </a:r>
          </a:p>
          <a:p>
            <a:pPr marL="342900" indent="-342900" algn="just">
              <a:buFont typeface="Arial" panose="020B0604020202020204" pitchFamily="34" charset="0"/>
              <a:buChar char="•"/>
            </a:pPr>
            <a:endParaRPr lang="en-IN" dirty="0">
              <a:solidFill>
                <a:srgbClr val="4BACC6"/>
              </a:solidFill>
              <a:latin typeface="Palatino Linotype" panose="02040502050505030304" pitchFamily="18" charset="0"/>
            </a:endParaRPr>
          </a:p>
          <a:p>
            <a:pPr algn="just"/>
            <a:r>
              <a:rPr lang="en-IN" dirty="0">
                <a:solidFill>
                  <a:srgbClr val="FF0000"/>
                </a:solidFill>
                <a:latin typeface="Palatino Linotype" panose="02040502050505030304" pitchFamily="18" charset="0"/>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 </a:t>
            </a:r>
            <a:r>
              <a:rPr lang="en-US" b="0" i="0" dirty="0">
                <a:solidFill>
                  <a:srgbClr val="999999"/>
                </a:solidFill>
                <a:effectLst/>
                <a:latin typeface="Liberation Mono"/>
              </a:rPr>
              <a:t>(</a:t>
            </a:r>
            <a:r>
              <a:rPr lang="en-US" b="0" i="0" dirty="0">
                <a:solidFill>
                  <a:srgbClr val="000000"/>
                </a:solidFill>
                <a:effectLst/>
                <a:latin typeface="Liberation Mono"/>
              </a:rPr>
              <a:t>i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Palatino Linotype" panose="02040502050505030304" pitchFamily="18" charset="0"/>
              </a:rPr>
              <a:t> </a:t>
            </a:r>
            <a:r>
              <a:rPr lang="en-IN" dirty="0">
                <a:solidFill>
                  <a:srgbClr val="0077AA"/>
                </a:solidFill>
                <a:latin typeface="Liberation Mono"/>
              </a:rPr>
              <a:t>INTO</a:t>
            </a:r>
            <a:r>
              <a:rPr lang="en-IN" dirty="0">
                <a:solidFill>
                  <a:srgbClr val="FF0000"/>
                </a:solidFill>
                <a:latin typeface="Palatino Linotype" panose="02040502050505030304" pitchFamily="18" charset="0"/>
              </a:rPr>
              <a:t> </a:t>
            </a:r>
            <a:r>
              <a:rPr lang="en-IN" dirty="0">
                <a:latin typeface="Palatino Linotype" panose="02040502050505030304" pitchFamily="18" charset="0"/>
              </a:rPr>
              <a:t>t</a:t>
            </a:r>
            <a:r>
              <a:rPr lang="en-IN" dirty="0">
                <a:solidFill>
                  <a:srgbClr val="FF0000"/>
                </a:solidFill>
                <a:latin typeface="Palatino Linotype" panose="02040502050505030304" pitchFamily="18" charset="0"/>
              </a:rPr>
              <a:t> </a:t>
            </a:r>
            <a:r>
              <a:rPr lang="en-IN" dirty="0">
                <a:solidFill>
                  <a:srgbClr val="0077AA"/>
                </a:solidFill>
                <a:latin typeface="Liberation Mono"/>
              </a:rPr>
              <a:t>VALUES</a:t>
            </a:r>
            <a:r>
              <a:rPr lang="en-IN" dirty="0">
                <a:latin typeface="Palatino Linotype" panose="02040502050505030304" pitchFamily="18" charset="0"/>
              </a:rPr>
              <a:t>(1);</a:t>
            </a:r>
          </a:p>
          <a:p>
            <a:pPr algn="just"/>
            <a:r>
              <a:rPr lang="en-IN" dirty="0">
                <a:latin typeface="Palatino Linotype" panose="02040502050505030304" pitchFamily="18" charset="0"/>
              </a:rPr>
              <a:t>       </a:t>
            </a:r>
            <a:r>
              <a:rPr lang="en-IN" dirty="0">
                <a:solidFill>
                  <a:srgbClr val="0077AA"/>
                </a:solidFill>
                <a:latin typeface="Liberation Mono"/>
              </a:rPr>
              <a:t>SELECT</a:t>
            </a:r>
            <a:r>
              <a:rPr lang="en-IN" dirty="0">
                <a:latin typeface="Palatino Linotype" panose="02040502050505030304" pitchFamily="18" charset="0"/>
              </a:rPr>
              <a:t> * </a:t>
            </a:r>
            <a:r>
              <a:rPr lang="en-IN" dirty="0">
                <a:solidFill>
                  <a:srgbClr val="0077AA"/>
                </a:solidFill>
                <a:latin typeface="Liberation Mono"/>
              </a:rPr>
              <a:t>FROM</a:t>
            </a:r>
            <a:r>
              <a:rPr lang="en-IN" dirty="0">
                <a:latin typeface="Palatino Linotype" panose="02040502050505030304" pitchFamily="18" charset="0"/>
              </a:rPr>
              <a:t> t;</a:t>
            </a:r>
          </a:p>
          <a:p>
            <a:pPr marL="342900" indent="-342900" algn="just">
              <a:buFont typeface="Arial" panose="020B0604020202020204" pitchFamily="34" charset="0"/>
              <a:buChar char="•"/>
            </a:pPr>
            <a:r>
              <a:rPr lang="en-IN" dirty="0">
                <a:solidFill>
                  <a:srgbClr val="4BACC6"/>
                </a:solidFill>
                <a:latin typeface="Palatino Linotype" panose="02040502050505030304" pitchFamily="18" charset="0"/>
              </a:rPr>
              <a:t> </a:t>
            </a:r>
            <a:r>
              <a:rPr lang="en-IN" dirty="0">
                <a:solidFill>
                  <a:srgbClr val="0077AA"/>
                </a:solidFill>
                <a:latin typeface="Liberation Mono"/>
              </a:rPr>
              <a:t>EXIT</a:t>
            </a:r>
          </a:p>
        </p:txBody>
      </p:sp>
    </p:spTree>
    <p:extLst>
      <p:ext uri="{BB962C8B-B14F-4D97-AF65-F5344CB8AC3E}">
        <p14:creationId xmlns:p14="http://schemas.microsoft.com/office/powerpoint/2010/main" val="2370293807"/>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use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 A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permanent (original) table becomes hidden (inaccessible) to the client who creates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issue a DROP TABLE statement,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is removed and the original table reappears, it is possible, only when then original </a:t>
              </a:r>
              <a:r>
                <a:rPr lang="en-IN"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and temporary </a:t>
              </a:r>
              <a:r>
                <a:rPr lang="en-IN"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are same.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original table also reappears if you rename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a:t>
              </a:r>
            </a:p>
            <a:p>
              <a:pPr marL="285750" indent="-285750">
                <a:buFont typeface="Arial" panose="020B0604020202020204" pitchFamily="34" charset="0"/>
                <a:buChar char="•"/>
              </a:pPr>
              <a:endParaRPr lang="en-IN" sz="2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r>
                <a:rPr lang="en-IN" dirty="0">
                  <a:latin typeface="Palatino Linotype" panose="02040502050505030304" pitchFamily="18" charset="0"/>
                  <a:cs typeface="Arial" panose="020B0604020202020204" pitchFamily="34" charset="0"/>
                </a:rPr>
                <a:t> </a:t>
              </a:r>
              <a:r>
                <a:rPr lang="en-US" dirty="0">
                  <a:solidFill>
                    <a:srgbClr val="0077AA"/>
                  </a:solidFill>
                  <a:latin typeface="Liberation Mono"/>
                </a:rPr>
                <a:t>ALTER</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a:t>
              </a:r>
              <a:r>
                <a:rPr lang="en-US" b="1" dirty="0">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0077AA"/>
                  </a:solidFill>
                  <a:latin typeface="Liberation Mono"/>
                </a:rPr>
                <a:t>RENAME</a:t>
              </a:r>
              <a:r>
                <a:rPr lang="en-US" dirty="0">
                  <a:latin typeface="Liberation Mono"/>
                  <a:cs typeface="Arial" panose="020B0604020202020204" pitchFamily="34" charset="0"/>
                </a:rPr>
                <a:t> </a:t>
              </a:r>
              <a:r>
                <a:rPr lang="en-US" dirty="0">
                  <a:solidFill>
                    <a:srgbClr val="0077AA"/>
                  </a:solidFill>
                  <a:latin typeface="Liberation Mono"/>
                </a:rPr>
                <a:t>TO</a:t>
              </a:r>
              <a:r>
                <a:rPr lang="en-US" dirty="0">
                  <a:latin typeface="Liberation Mono"/>
                  <a:cs typeface="Arial" panose="020B0604020202020204" pitchFamily="34" charset="0"/>
                </a:rPr>
                <a:t> d; </a:t>
              </a:r>
              <a:endParaRPr lang="en-IN" dirty="0">
                <a:latin typeface="Liberation Mono"/>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097574674"/>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796516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latin typeface="Liberation Mono"/>
                <a:cs typeface="Arial" panose="020B0604020202020204" pitchFamily="34" charset="0"/>
              </a:rPr>
              <a:t>CREATE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PRIMARY KEY,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'PUNE',</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4050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0" end="1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1" end="1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2" end="1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3" end="13"/>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4" end="14"/>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5" end="15"/>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6" end="16"/>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17" end="17"/>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0039832" cy="1969770"/>
          </a:xfrm>
          <a:prstGeom prst="rect">
            <a:avLst/>
          </a:prstGeom>
          <a:solidFill>
            <a:schemeClr val="bg1"/>
          </a:solid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LIKE works only for base tables, not for VIEWS.</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78416" y="5259974"/>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2862947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43154516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latin typeface="Liberation Mono"/>
                <a:cs typeface="Arial" panose="020B0604020202020204" pitchFamily="34" charset="0"/>
              </a:rPr>
              <a:t>primary key,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FE1212"/>
                </a:solidFill>
                <a:latin typeface="Liberation Mono"/>
                <a:cs typeface="Arial" panose="020B0604020202020204" pitchFamily="34" charset="0"/>
              </a:rPr>
              <a:t>DEFAULT</a:t>
            </a:r>
            <a:r>
              <a:rPr lang="en-US" b="1" dirty="0">
                <a:solidFill>
                  <a:srgbClr val="C00000"/>
                </a:solidFill>
                <a:latin typeface="Liberation Mono"/>
                <a:cs typeface="Arial" panose="020B0604020202020204" pitchFamily="34" charset="0"/>
              </a:rPr>
              <a:t> </a:t>
            </a:r>
            <a:r>
              <a:rPr lang="en-US" dirty="0">
                <a:latin typeface="Liberation Mono"/>
                <a:cs typeface="Arial" panose="020B0604020202020204" pitchFamily="34" charset="0"/>
              </a:rPr>
              <a:t>'</a:t>
            </a:r>
            <a:r>
              <a:rPr lang="en-US" b="1" dirty="0">
                <a:latin typeface="Liberation Mono"/>
                <a:cs typeface="Arial" panose="020B0604020202020204" pitchFamily="34" charset="0"/>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FE1212"/>
                </a:solidFill>
                <a:latin typeface="Liberation Mono"/>
                <a:cs typeface="Arial" panose="020B0604020202020204" pitchFamily="34" charset="0"/>
              </a:rPr>
              <a:t>DEFAULT</a:t>
            </a:r>
            <a:r>
              <a:rPr lang="en-US" b="1" dirty="0">
                <a:solidFill>
                  <a:srgbClr val="C00000"/>
                </a:solidFill>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4968558"/>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420435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100,</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200,</a:t>
            </a:r>
          </a:p>
          <a:p>
            <a:pPr marL="273050"/>
            <a:r>
              <a:rPr lang="en-IN" dirty="0">
                <a:latin typeface="Liberation Mono"/>
                <a:cs typeface="Arial" panose="020B0604020202020204" pitchFamily="34" charset="0"/>
              </a:rPr>
              <a:t>   c4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c5</a:t>
            </a:r>
            <a:r>
              <a:rPr lang="en-IN" dirty="0">
                <a:solidFill>
                  <a:srgbClr val="834689"/>
                </a:solidFill>
                <a:latin typeface="Liberation Mono"/>
                <a:cs typeface="Arial" panose="020B0604020202020204" pitchFamily="34" charset="0"/>
              </a:rPr>
              <a:t> INT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1, 1);</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2, 2);</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3, 3);</a:t>
            </a:r>
          </a:p>
        </p:txBody>
      </p:sp>
      <p:pic>
        <p:nvPicPr>
          <p:cNvPr id="13" name="Picture 12">
            <a:extLst>
              <a:ext uri="{FF2B5EF4-FFF2-40B4-BE49-F238E27FC236}">
                <a16:creationId xmlns:a16="http://schemas.microsoft.com/office/drawing/2014/main" id="{D3D943BD-2AE6-4F49-9C89-17FF2511A864}"/>
              </a:ext>
            </a:extLst>
          </p:cNvPr>
          <p:cNvPicPr>
            <a:picLocks noChangeAspect="1"/>
          </p:cNvPicPr>
          <p:nvPr/>
        </p:nvPicPr>
        <p:blipFill>
          <a:blip r:embed="rId2"/>
          <a:stretch>
            <a:fillRect/>
          </a:stretch>
        </p:blipFill>
        <p:spPr>
          <a:xfrm>
            <a:off x="3863751" y="1257620"/>
            <a:ext cx="7115449" cy="1739332"/>
          </a:xfrm>
          <a:prstGeom prst="rect">
            <a:avLst/>
          </a:prstGeom>
        </p:spPr>
      </p:pic>
    </p:spTree>
    <p:extLst>
      <p:ext uri="{BB962C8B-B14F-4D97-AF65-F5344CB8AC3E}">
        <p14:creationId xmlns:p14="http://schemas.microsoft.com/office/powerpoint/2010/main" val="251389532"/>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1816505739"/>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76230" y="5022258"/>
            <a:ext cx="3515629" cy="140038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69135741"/>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FF0000"/>
                </a:solidFill>
                <a:latin typeface="Liberation Mono"/>
                <a:cs typeface="Arial" panose="020B0604020202020204" pitchFamily="34" charset="0"/>
              </a:rPr>
              <a:t>UNIQUE KEY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PRIMARY KEY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445744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816835051"/>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780928"/>
            <a:ext cx="8839200"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auto_increment_offset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5</a:t>
            </a:r>
            <a:endParaRPr lang="en-IN" dirty="0">
              <a:solidFill>
                <a:srgbClr val="0089A4"/>
              </a:solidFill>
              <a:latin typeface="Liberation Mono"/>
            </a:endParaRPr>
          </a:p>
          <a:p>
            <a:pPr marL="171450" indent="-171450">
              <a:buFont typeface="Arial" panose="020B0604020202020204" pitchFamily="34" charset="0"/>
              <a:buChar char="•"/>
            </a:pPr>
            <a:endParaRPr lang="en-IN" sz="800" dirty="0">
              <a:solidFill>
                <a:srgbClr val="0089A4"/>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auto_increment_increment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10</a:t>
            </a:r>
          </a:p>
          <a:p>
            <a:pPr marL="342900" indent="-342900">
              <a:buFont typeface="Arial" panose="020B0604020202020204" pitchFamily="34" charset="0"/>
              <a:buChar char="•"/>
            </a:pPr>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5640641"/>
      </p:ext>
    </p:extLst>
  </p:cSld>
  <p:clrMapOvr>
    <a:masterClrMapping/>
  </p:clrMapOvr>
  <p:transition/>
</p:sld>
</file>

<file path=ppt/slides/slide42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1052058271"/>
      </p:ext>
    </p:extLst>
  </p:cSld>
  <p:clrMapOvr>
    <a:masterClrMapping/>
  </p:clrMapOvr>
  <p:transition/>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564905"/>
            <a:ext cx="11784066" cy="2246769"/>
          </a:xfrm>
          <a:prstGeom prst="rect">
            <a:avLst/>
          </a:prstGeom>
        </p:spPr>
        <p:txBody>
          <a:bodyPr wrap="square">
            <a:spAutoFit/>
          </a:bodyPr>
          <a:lstStyle/>
          <a:p>
            <a:pPr algn="just"/>
            <a:r>
              <a:rPr lang="en-US" sz="2400" dirty="0">
                <a:solidFill>
                  <a:srgbClr val="FF0000"/>
                </a:solidFill>
                <a:latin typeface="Palatino Linotype" panose="02040502050505030304" pitchFamily="18"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157193"/>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400" dirty="0">
                <a:solidFill>
                  <a:srgbClr val="FF0000"/>
                </a:solidFill>
                <a:latin typeface="Palatino Linotype" panose="02040502050505030304" pitchFamily="18" charset="0"/>
                <a:cs typeface="Arial" panose="020B0604020202020204" pitchFamily="34" charset="0"/>
              </a:rPr>
              <a:t>Note: </a:t>
            </a:r>
          </a:p>
          <a:p>
            <a:endParaRPr lang="en-US"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Palatino Linotype" panose="02040502050505030304" pitchFamily="18"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Palatino Linotype" panose="02040502050505030304" pitchFamily="18"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308849"/>
            <a:ext cx="11784066" cy="1046440"/>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LIKE</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preserves generated column information</a:t>
            </a:r>
            <a:r>
              <a:rPr lang="en-IN"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SELECT</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does not preserves generated column information</a:t>
            </a:r>
            <a:r>
              <a:rPr lang="en-IN" dirty="0">
                <a:latin typeface="Arial" panose="020B0604020202020204" pitchFamily="34" charset="0"/>
                <a:cs typeface="Arial" panose="020B0604020202020204" pitchFamily="34" charset="0"/>
              </a:rPr>
              <a:t> from the original table.</a:t>
            </a:r>
          </a:p>
        </p:txBody>
      </p:sp>
    </p:spTree>
    <p:extLst>
      <p:ext uri="{BB962C8B-B14F-4D97-AF65-F5344CB8AC3E}">
        <p14:creationId xmlns:p14="http://schemas.microsoft.com/office/powerpoint/2010/main" val="1417455883"/>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990055"/>
                </a:solidFill>
                <a:latin typeface="Arial" panose="020B0604020202020204" pitchFamily="34" charset="0"/>
                <a:cs typeface="Arial" panose="020B0604020202020204" pitchFamily="34" charset="0"/>
              </a:rPr>
              <a:t>NOT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UNIQUE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PRIMARY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COMMENT</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669900"/>
                </a:solidFill>
                <a:latin typeface="Arial" panose="020B0604020202020204" pitchFamily="34" charset="0"/>
                <a:cs typeface="Arial" panose="020B0604020202020204" pitchFamily="34" charset="0"/>
              </a:rPr>
              <a:t>string</a:t>
            </a:r>
            <a:r>
              <a:rPr lang="en-IN" dirty="0">
                <a:latin typeface="Arial" panose="020B0604020202020204" pitchFamily="34" charset="0"/>
                <a:cs typeface="Arial" panose="020B0604020202020204" pitchFamily="34" charset="0"/>
              </a:rPr>
              <a:t>'</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628800"/>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 KEY AUTO_INCREMENT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3068960"/>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477294644"/>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specify ZEROFILL for a column, MySQL automatically adds the </a:t>
            </a:r>
            <a:r>
              <a:rPr lang="en-IN" b="1" i="1" dirty="0">
                <a:solidFill>
                  <a:srgbClr val="8A1E92"/>
                </a:solidFill>
                <a:latin typeface="Palatino Linotype" panose="02040502050505030304" pitchFamily="18" charset="0"/>
                <a:cs typeface="Arial" panose="020B0604020202020204" pitchFamily="34" charset="0"/>
              </a:rPr>
              <a:t>UNSIGNED</a:t>
            </a:r>
            <a:r>
              <a:rPr lang="en-IN" dirty="0">
                <a:latin typeface="Palatino Linotype" panose="02040502050505030304" pitchFamily="18"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extLst>
              <p:ext uri="{D42A27DB-BD31-4B8C-83A1-F6EECF244321}">
                <p14:modId xmlns:p14="http://schemas.microsoft.com/office/powerpoint/2010/main" val="2965995194"/>
              </p:ext>
            </p:extLst>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extLst>
              <p:ext uri="{D42A27DB-BD31-4B8C-83A1-F6EECF244321}">
                <p14:modId xmlns:p14="http://schemas.microsoft.com/office/powerpoint/2010/main" val="314986219"/>
              </p:ext>
            </p:extLst>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25107173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06174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F0000"/>
                </a:solidFill>
                <a:latin typeface="Liberation Mono"/>
                <a:cs typeface="Arial" panose="020B0604020202020204" pitchFamily="34" charset="0"/>
              </a:rPr>
              <a:t>ZEROFILL AUTO_INCREMENT PRIMARY</a:t>
            </a:r>
            <a:r>
              <a:rPr lang="en-IN" dirty="0">
                <a:solidFill>
                  <a:srgbClr val="C00000"/>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FF0000"/>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5375919" y="1700726"/>
            <a:ext cx="6642895"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'ram', 4700,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(0, '</a:t>
            </a:r>
            <a:r>
              <a:rPr lang="en-IN" dirty="0" err="1">
                <a:latin typeface="Liberation Mono"/>
                <a:cs typeface="Arial" panose="020B0604020202020204" pitchFamily="34" charset="0"/>
              </a:rPr>
              <a:t>pankaj</a:t>
            </a:r>
            <a:r>
              <a:rPr lang="en-IN" dirty="0">
                <a:latin typeface="Liberation Mono"/>
                <a:cs typeface="Arial" panose="020B0604020202020204" pitchFamily="34" charset="0"/>
              </a:rPr>
              <a:t>', 3400, 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(100, '</a:t>
            </a:r>
            <a:r>
              <a:rPr lang="en-IN" dirty="0" err="1">
                <a:latin typeface="Liberation Mono"/>
                <a:cs typeface="Arial" panose="020B0604020202020204" pitchFamily="34" charset="0"/>
              </a:rPr>
              <a:t>rajan</a:t>
            </a:r>
            <a:r>
              <a:rPr lang="en-IN" dirty="0">
                <a:latin typeface="Liberation Mono"/>
                <a:cs typeface="Arial" panose="020B0604020202020204" pitchFamily="34" charset="0"/>
              </a:rPr>
              <a:t>', 3200,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err="1">
                <a:latin typeface="Liberation Mono"/>
                <a:cs typeface="Arial" panose="020B0604020202020204" pitchFamily="34" charset="0"/>
              </a:rPr>
              <a:t>ninad</a:t>
            </a:r>
            <a:r>
              <a:rPr lang="en-IN" dirty="0">
                <a:latin typeface="Liberation Mono"/>
                <a:cs typeface="Arial" panose="020B0604020202020204" pitchFamily="34" charset="0"/>
              </a:rPr>
              <a:t>', 2600, 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(0, 'omkar', 4500, 300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325C189-CB9F-45EA-AC9D-7E21C0DF022A}"/>
              </a:ext>
            </a:extLst>
          </p:cNvPr>
          <p:cNvSpPr/>
          <p:nvPr/>
        </p:nvSpPr>
        <p:spPr>
          <a:xfrm>
            <a:off x="173185" y="4244895"/>
            <a:ext cx="11449272"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-200, '</a:t>
            </a:r>
            <a:r>
              <a:rPr lang="en-IN" dirty="0" err="1">
                <a:solidFill>
                  <a:schemeClr val="tx1">
                    <a:lumMod val="95000"/>
                    <a:lumOff val="5000"/>
                  </a:schemeClr>
                </a:solidFill>
                <a:latin typeface="Liberation Mono"/>
                <a:cs typeface="Arial" panose="020B0604020202020204" pitchFamily="34" charset="0"/>
              </a:rPr>
              <a:t>rahul</a:t>
            </a:r>
            <a:r>
              <a:rPr lang="en-IN" dirty="0">
                <a:solidFill>
                  <a:schemeClr val="tx1">
                    <a:lumMod val="95000"/>
                    <a:lumOff val="5000"/>
                  </a:schemeClr>
                </a:solidFill>
                <a:latin typeface="Liberation Mono"/>
                <a:cs typeface="Arial" panose="020B0604020202020204" pitchFamily="34" charset="0"/>
              </a:rPr>
              <a:t>', 3000, 300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endParaRPr lang="en-IN"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0077AA"/>
                </a:solidFill>
                <a:latin typeface="Liberation Mono"/>
                <a:cs typeface="Arial" panose="020B0604020202020204" pitchFamily="34" charset="0"/>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a:t>
            </a:r>
            <a:r>
              <a:rPr lang="en-US" dirty="0">
                <a:solidFill>
                  <a:srgbClr val="0077AA"/>
                </a:solidFill>
                <a:latin typeface="Liberation Mono"/>
                <a:cs typeface="Arial" panose="020B0604020202020204" pitchFamily="34" charset="0"/>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74912100"/>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UNSIGNED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ZEROFILL PRIMARY 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765064062"/>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CONSTRAINTS can be classified into two types – </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 Level</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Level.</a:t>
            </a:r>
          </a:p>
          <a:p>
            <a:endParaRPr lang="en-US" sz="800"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column level constraints can apply only to one column where as table level constraints are applied to the entire table.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75298614"/>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MUL.</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MUL</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771600909"/>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953816"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E0D688C7-5C6D-43E8-87AE-426EB61A28F7}"/>
              </a:ext>
            </a:extLst>
          </p:cNvPr>
          <p:cNvSpPr/>
          <p:nvPr/>
        </p:nvSpPr>
        <p:spPr>
          <a:xfrm>
            <a:off x="227348" y="1268760"/>
            <a:ext cx="11737304" cy="4247317"/>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89A4"/>
                </a:solidFill>
                <a:latin typeface="Palatino Linotype" panose="02040502050505030304" pitchFamily="18" charset="0"/>
                <a:cs typeface="Arial" panose="020B0604020202020204" pitchFamily="34" charset="0"/>
              </a:rPr>
              <a:t>1</a:t>
            </a:r>
            <a:r>
              <a:rPr lang="en-US" b="1" dirty="0">
                <a:solidFill>
                  <a:srgbClr val="0089A4"/>
                </a:solidFill>
                <a:latin typeface="Palatino Linotype" panose="02040502050505030304" pitchFamily="18" charset="0"/>
                <a:cs typeface="Arial" panose="020B0604020202020204" pitchFamily="34" charset="0"/>
              </a:rPr>
              <a:t>. Candidate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&amp; SSN are Candidate keys.</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2. </a:t>
            </a: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or SSN columns, EmployeeID is preferable choice, as SSN is a secure value.</a:t>
            </a:r>
          </a:p>
          <a:p>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3. </a:t>
            </a: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column, like if EmployeeID is PK then SSN would be the Alternate key.</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4. </a:t>
            </a: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column/attribute to a Primary Key then it become a super key, like EmployeeID + FullName is a Super Key.</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5. </a:t>
            </a: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or SSN columns, then you can make FullName + DateOfBirth as Composite primary Key. But still there can be a narrow chance of duplicate row.</a:t>
            </a:r>
          </a:p>
        </p:txBody>
      </p:sp>
      <p:sp>
        <p:nvSpPr>
          <p:cNvPr id="4" name="Rectangle 3">
            <a:extLst>
              <a:ext uri="{FF2B5EF4-FFF2-40B4-BE49-F238E27FC236}">
                <a16:creationId xmlns:a16="http://schemas.microsoft.com/office/drawing/2014/main" id="{EF289BA6-0EEF-4A5D-91EA-C23A98D2AD1D}"/>
              </a:ext>
            </a:extLst>
          </p:cNvPr>
          <p:cNvSpPr/>
          <p:nvPr/>
        </p:nvSpPr>
        <p:spPr>
          <a:xfrm>
            <a:off x="227348" y="116632"/>
            <a:ext cx="7452828" cy="430887"/>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chemeClr val="accent4">
                    <a:lumMod val="50000"/>
                  </a:schemeClr>
                </a:solidFill>
                <a:latin typeface="Gentium Basic"/>
              </a:rPr>
              <a:t>r = Employee(EmployeeID, FullName, SSN, DateOfBirth)</a:t>
            </a:r>
          </a:p>
        </p:txBody>
      </p:sp>
    </p:spTree>
    <p:extLst>
      <p:ext uri="{BB962C8B-B14F-4D97-AF65-F5344CB8AC3E}">
        <p14:creationId xmlns:p14="http://schemas.microsoft.com/office/powerpoint/2010/main" val="4242762359"/>
      </p:ext>
    </p:extLst>
  </p:cSld>
  <p:clrMapOvr>
    <a:masterClrMapping/>
  </p:clrMapOvr>
  <p:transition/>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156982"/>
            <a:ext cx="11737305"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797152"/>
            <a:ext cx="11810107" cy="1661993"/>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1323439"/>
          </a:xfrm>
          <a:prstGeom prst="rect">
            <a:avLst/>
          </a:prstGeom>
        </p:spPr>
        <p:txBody>
          <a:bodyPr wrap="square">
            <a:spAutoFit/>
          </a:bodyPr>
          <a:lstStyle/>
          <a:p>
            <a:r>
              <a:rPr lang="en-US" sz="2000" dirty="0">
                <a:latin typeface="Palatino Linotype" panose="02040502050505030304"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1269394051"/>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po_number</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supplier_id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solidFill>
                  <a:schemeClr val="bg1">
                    <a:lumMod val="65000"/>
                  </a:schemeClr>
                </a:solidFill>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FE1212"/>
                </a:solidFill>
                <a:latin typeface="Liberation Mono"/>
                <a:cs typeface="Arial" panose="020B0604020202020204" pitchFamily="34" charset="0"/>
              </a:rPr>
              <a:t>NOT NULL 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255</a:t>
            </a:r>
            <a:r>
              <a:rPr lang="en-US" dirty="0">
                <a:solidFill>
                  <a:schemeClr val="bg1">
                    <a:lumMod val="65000"/>
                  </a:schemeClr>
                </a:solidFill>
                <a:latin typeface="Liberation Mono"/>
                <a:cs typeface="Arial" panose="020B0604020202020204" pitchFamily="34" charset="0"/>
              </a:rPr>
              <a:t>)</a:t>
            </a:r>
          </a:p>
          <a:p>
            <a:pPr marL="273050"/>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43040108"/>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customerID , productID, timeID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extLst>
              <p:ext uri="{D42A27DB-BD31-4B8C-83A1-F6EECF244321}">
                <p14:modId xmlns:p14="http://schemas.microsoft.com/office/powerpoint/2010/main" val="3431802138"/>
              </p:ext>
            </p:extLst>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3938516926"/>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productID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VARCHAR(255)</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paymentID , orderID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Tree>
    <p:extLst>
      <p:ext uri="{BB962C8B-B14F-4D97-AF65-F5344CB8AC3E}">
        <p14:creationId xmlns:p14="http://schemas.microsoft.com/office/powerpoint/2010/main" val="2983727283"/>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 </a:t>
            </a:r>
            <a:r>
              <a:rPr lang="en-IN" dirty="0">
                <a:latin typeface="Arial" panose="020B0604020202020204" pitchFamily="34" charset="0"/>
                <a:cs typeface="Arial" panose="020B0604020202020204" pitchFamily="34" charset="0"/>
              </a:rPr>
              <a:t>[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KEY</a:t>
            </a:r>
            <a:r>
              <a:rPr lang="en-IN" dirty="0">
                <a:latin typeface="Arial" panose="020B0604020202020204" pitchFamily="34" charset="0"/>
                <a:cs typeface="Arial" panose="020B0604020202020204" pitchFamily="34" charset="0"/>
              </a:rPr>
              <a:t> (column1, column2, ... column_n)</a:t>
            </a:r>
          </a:p>
        </p:txBody>
      </p:sp>
      <p:sp>
        <p:nvSpPr>
          <p:cNvPr id="7" name="Rectangle 6">
            <a:extLst>
              <a:ext uri="{FF2B5EF4-FFF2-40B4-BE49-F238E27FC236}">
                <a16:creationId xmlns:a16="http://schemas.microsoft.com/office/drawing/2014/main" id="{6A0308C0-5A1E-4DED-8346-289F3F69463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37054338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99392"/>
            <a:ext cx="86868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5" name="Group 4">
            <a:extLst>
              <a:ext uri="{FF2B5EF4-FFF2-40B4-BE49-F238E27FC236}">
                <a16:creationId xmlns:a16="http://schemas.microsoft.com/office/drawing/2014/main" id="{44D26B28-C79A-4744-957B-949B1715B17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sp>
          <p:nvSpPr>
            <p:cNvPr id="2" name="Oval 1">
              <a:extLst>
                <a:ext uri="{FF2B5EF4-FFF2-40B4-BE49-F238E27FC236}">
                  <a16:creationId xmlns:a16="http://schemas.microsoft.com/office/drawing/2014/main" id="{7F1C6CBD-DE88-43DC-81F1-E8EF9D7E4C57}"/>
                </a:ext>
              </a:extLst>
            </p:cNvPr>
            <p:cNvSpPr/>
            <p:nvPr/>
          </p:nvSpPr>
          <p:spPr>
            <a:xfrm>
              <a:off x="1800571" y="4797152"/>
              <a:ext cx="1463080" cy="79208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 KEY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929606"/>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 </a:t>
            </a:r>
            <a:r>
              <a:rPr lang="en-IN" dirty="0">
                <a:latin typeface="Arial" panose="020B0604020202020204" pitchFamily="34" charset="0"/>
                <a:cs typeface="Arial" panose="020B0604020202020204" pitchFamily="34" charset="0"/>
              </a:rPr>
              <a:t>[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KEY</a:t>
            </a:r>
            <a:r>
              <a:rPr lang="en-IN" dirty="0">
                <a:latin typeface="Arial" panose="020B0604020202020204" pitchFamily="34" charset="0"/>
                <a:cs typeface="Arial" panose="020B0604020202020204" pitchFamily="34" charset="0"/>
              </a:rPr>
              <a:t> (column1, column2, ... column_n)</a:t>
            </a:r>
          </a:p>
        </p:txBody>
      </p:sp>
      <p:sp>
        <p:nvSpPr>
          <p:cNvPr id="4" name="Rectangle 3">
            <a:extLst>
              <a:ext uri="{FF2B5EF4-FFF2-40B4-BE49-F238E27FC236}">
                <a16:creationId xmlns:a16="http://schemas.microsoft.com/office/drawing/2014/main" id="{4E77E1CD-1B28-418A-86EB-D2C9530650D9}"/>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437615011"/>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4A29F24F-BB78-4C70-ABBA-56420205AA2D}"/>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 PRIMARY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KEY</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15144457"/>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929606"/>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 PRIMARY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KEY</a:t>
            </a:r>
            <a:endParaRPr lang="en-IN" dirty="0">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1CE32152-669D-4821-9671-218DA78DE48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702387324"/>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0147" y="3248036"/>
            <a:ext cx="7884876"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2244807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FE1212"/>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UNIQUE</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phone</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UNIQUE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07179427"/>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8021FECC-200C-46BA-9C39-A5D92606F51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UNIQUE</a:t>
            </a:r>
            <a:r>
              <a:rPr lang="en-IN" dirty="0">
                <a:latin typeface="Arial" panose="020B0604020202020204" pitchFamily="34" charset="0"/>
                <a:cs typeface="Arial" panose="020B0604020202020204" pitchFamily="34" charset="0"/>
              </a:rPr>
              <a:t> (column1, column2, ... column_n)</a:t>
            </a:r>
          </a:p>
        </p:txBody>
      </p:sp>
    </p:spTree>
    <p:extLst>
      <p:ext uri="{BB962C8B-B14F-4D97-AF65-F5344CB8AC3E}">
        <p14:creationId xmlns:p14="http://schemas.microsoft.com/office/powerpoint/2010/main" val="1067024357"/>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3144720"/>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929606"/>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UNIQUE</a:t>
            </a:r>
            <a:r>
              <a:rPr lang="en-IN" dirty="0">
                <a:latin typeface="Arial" panose="020B0604020202020204" pitchFamily="34" charset="0"/>
                <a:cs typeface="Arial" panose="020B0604020202020204" pitchFamily="34" charset="0"/>
              </a:rPr>
              <a:t> (column1, column2, ... column_n)</a:t>
            </a:r>
          </a:p>
        </p:txBody>
      </p:sp>
      <p:sp>
        <p:nvSpPr>
          <p:cNvPr id="17" name="Rectangle 16">
            <a:extLst>
              <a:ext uri="{FF2B5EF4-FFF2-40B4-BE49-F238E27FC236}">
                <a16:creationId xmlns:a16="http://schemas.microsoft.com/office/drawing/2014/main" id="{2419CA5D-D819-4FE9-A9F4-2DC16662684F}"/>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412391149"/>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2D95FE12-F1E2-433E-877B-2B5779BC667F}"/>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 INDEX</a:t>
            </a:r>
            <a:r>
              <a:rPr lang="en-IN" dirty="0">
                <a:latin typeface="Arial" panose="020B0604020202020204" pitchFamily="34" charset="0"/>
                <a:cs typeface="Arial" panose="020B0604020202020204" pitchFamily="34" charset="0"/>
              </a:rPr>
              <a:t> constraint_name;</a:t>
            </a:r>
          </a:p>
        </p:txBody>
      </p:sp>
    </p:spTree>
    <p:extLst>
      <p:ext uri="{BB962C8B-B14F-4D97-AF65-F5344CB8AC3E}">
        <p14:creationId xmlns:p14="http://schemas.microsoft.com/office/powerpoint/2010/main" val="803966268"/>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996400"/>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#CONSTRAINT NAME</a:t>
            </a:r>
            <a:endParaRPr lang="en-IN" dirty="0">
              <a:solidFill>
                <a:srgbClr val="00B050"/>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009B3B35-811C-4811-8858-D19837C677F7}"/>
              </a:ext>
            </a:extLst>
          </p:cNvPr>
          <p:cNvSpPr/>
          <p:nvPr/>
        </p:nvSpPr>
        <p:spPr>
          <a:xfrm>
            <a:off x="376649" y="602709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INDEX</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400506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FE1212"/>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400506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639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INDEX</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uni_email;</a:t>
            </a:r>
          </a:p>
        </p:txBody>
      </p:sp>
      <p:sp>
        <p:nvSpPr>
          <p:cNvPr id="3" name="Rectangle 2">
            <a:extLst>
              <a:ext uri="{FF2B5EF4-FFF2-40B4-BE49-F238E27FC236}">
                <a16:creationId xmlns:a16="http://schemas.microsoft.com/office/drawing/2014/main" id="{D67D393E-B18E-4042-A3EF-007B4A93589F}"/>
              </a:ext>
            </a:extLst>
          </p:cNvPr>
          <p:cNvSpPr/>
          <p:nvPr/>
        </p:nvSpPr>
        <p:spPr>
          <a:xfrm>
            <a:off x="190550" y="1929606"/>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UNIQUE</a:t>
            </a:r>
            <a:r>
              <a:rPr lang="en-IN" dirty="0">
                <a:latin typeface="Arial" panose="020B0604020202020204" pitchFamily="34" charset="0"/>
                <a:cs typeface="Arial" panose="020B0604020202020204" pitchFamily="34" charset="0"/>
              </a:rPr>
              <a:t> (column1, column2, ... column_n)</a:t>
            </a:r>
          </a:p>
        </p:txBody>
      </p:sp>
      <p:sp>
        <p:nvSpPr>
          <p:cNvPr id="4" name="Rectangle 3">
            <a:extLst>
              <a:ext uri="{FF2B5EF4-FFF2-40B4-BE49-F238E27FC236}">
                <a16:creationId xmlns:a16="http://schemas.microsoft.com/office/drawing/2014/main" id="{7E86EA23-FC5C-441F-9076-FF9C2AFAD334}"/>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838463141"/>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Tree>
    <p:extLst>
      <p:ext uri="{BB962C8B-B14F-4D97-AF65-F5344CB8AC3E}">
        <p14:creationId xmlns:p14="http://schemas.microsoft.com/office/powerpoint/2010/main" val="288541882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degree, cardinality, domain and union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416320"/>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attributes/columns present in a relation/table is called degree of the relation and is denoted by d(</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tuples present in a relation or rows present in a table, is called cardinality of a relation and is denoted by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is called the domain of the attribute. (Data Type)</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same </a:t>
            </a:r>
            <a:r>
              <a:rPr lang="en-IN" b="1" dirty="0">
                <a:solidFill>
                  <a:schemeClr val="tx1">
                    <a:lumMod val="75000"/>
                    <a:lumOff val="25000"/>
                  </a:schemeClr>
                </a:solidFill>
                <a:latin typeface="Palatino Linotype" panose="02040502050505030304" pitchFamily="18" charset="0"/>
              </a:rPr>
              <a:t>degree 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2866499752"/>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6" name="Rectangle 5"/>
          <p:cNvSpPr/>
          <p:nvPr/>
        </p:nvSpPr>
        <p:spPr>
          <a:xfrm>
            <a:off x="263352" y="908720"/>
            <a:ext cx="11737304" cy="3816429"/>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832573"/>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Tree>
    <p:extLst>
      <p:ext uri="{BB962C8B-B14F-4D97-AF65-F5344CB8AC3E}">
        <p14:creationId xmlns:p14="http://schemas.microsoft.com/office/powerpoint/2010/main" val="2216512537"/>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9" name="Rectangle 8">
            <a:extLst>
              <a:ext uri="{FF2B5EF4-FFF2-40B4-BE49-F238E27FC236}">
                <a16:creationId xmlns:a16="http://schemas.microsoft.com/office/drawing/2014/main" id="{2075545C-D06F-4211-A058-1F78AEAC5D7E}"/>
              </a:ext>
            </a:extLst>
          </p:cNvPr>
          <p:cNvSpPr/>
          <p:nvPr/>
        </p:nvSpPr>
        <p:spPr>
          <a:xfrm>
            <a:off x="212661" y="908720"/>
            <a:ext cx="1634868"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Table</a:t>
            </a:r>
          </a:p>
        </p:txBody>
      </p:sp>
      <p:sp>
        <p:nvSpPr>
          <p:cNvPr id="10" name="Rectangle 9">
            <a:extLst>
              <a:ext uri="{FF2B5EF4-FFF2-40B4-BE49-F238E27FC236}">
                <a16:creationId xmlns:a16="http://schemas.microsoft.com/office/drawing/2014/main" id="{FA0B3443-575A-4843-8C92-C011749849A6}"/>
              </a:ext>
            </a:extLst>
          </p:cNvPr>
          <p:cNvSpPr/>
          <p:nvPr/>
        </p:nvSpPr>
        <p:spPr>
          <a:xfrm>
            <a:off x="6715403" y="952732"/>
            <a:ext cx="257097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933056"/>
            <a:ext cx="11787994" cy="2641749"/>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7, it will not allow.</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6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 it will not allow.</a:t>
            </a:r>
          </a:p>
          <a:p>
            <a:pPr marL="285750" indent="-285750"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9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3 , it will not allow.</a:t>
            </a: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it will not allow.</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extLst>
              <p:ext uri="{D42A27DB-BD31-4B8C-83A1-F6EECF244321}">
                <p14:modId xmlns:p14="http://schemas.microsoft.com/office/powerpoint/2010/main" val="926889"/>
              </p:ext>
            </p:extLst>
          </p:nvPr>
        </p:nvGraphicFramePr>
        <p:xfrm>
          <a:off x="263318" y="1413039"/>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extLst>
              <p:ext uri="{D42A27DB-BD31-4B8C-83A1-F6EECF244321}">
                <p14:modId xmlns:p14="http://schemas.microsoft.com/office/powerpoint/2010/main" val="1026644293"/>
              </p:ext>
            </p:extLst>
          </p:nvPr>
        </p:nvGraphicFramePr>
        <p:xfrm>
          <a:off x="6838034" y="1413039"/>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Tree>
    <p:extLst>
      <p:ext uri="{BB962C8B-B14F-4D97-AF65-F5344CB8AC3E}">
        <p14:creationId xmlns:p14="http://schemas.microsoft.com/office/powerpoint/2010/main" val="861043411"/>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492716"/>
          </a:xfrm>
          <a:prstGeom prst="rect">
            <a:avLst/>
          </a:prstGeom>
        </p:spPr>
        <p:txBody>
          <a:bodyPr wrap="square">
            <a:spAutoFit/>
          </a:bodyPr>
          <a:lstStyle/>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sz="1900" dirty="0">
                <a:solidFill>
                  <a:srgbClr val="00B050"/>
                </a:solidFill>
                <a:latin typeface="Liberation Mono"/>
                <a:cs typeface="Arial" panose="020B0604020202020204" pitchFamily="34" charset="0"/>
              </a:rPr>
              <a:t># (FK)</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308324"/>
          </a:xfrm>
          <a:prstGeom prst="rect">
            <a:avLst/>
          </a:prstGeom>
          <a:noFill/>
        </p:spPr>
        <p:txBody>
          <a:bodyPr wrap="square">
            <a:spAutoFit/>
          </a:bodyPr>
          <a:lstStyle/>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sz="1900" dirty="0">
                <a:solidFill>
                  <a:srgbClr val="00B050"/>
                </a:solidFill>
                <a:latin typeface="Liberation Mono"/>
                <a:cs typeface="Arial" panose="020B0604020202020204" pitchFamily="34" charset="0"/>
              </a:rPr>
              <a:t># (PK)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184520"/>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a:t>
            </a:r>
            <a:r>
              <a:rPr lang="en-IN">
                <a:solidFill>
                  <a:schemeClr val="tx1">
                    <a:lumMod val="85000"/>
                    <a:lumOff val="15000"/>
                  </a:schemeClr>
                </a:solidFill>
                <a:latin typeface="Arial" panose="020B0604020202020204" pitchFamily="34" charset="0"/>
                <a:cs typeface="Arial" panose="020B0604020202020204" pitchFamily="34" charset="0"/>
              </a:rPr>
              <a:t>Student_Course </a:t>
            </a:r>
            <a:r>
              <a:rPr lang="en-IN" dirty="0">
                <a:solidFill>
                  <a:schemeClr val="tx1">
                    <a:lumMod val="85000"/>
                    <a:lumOff val="15000"/>
                  </a:schemeClr>
                </a:solidFill>
                <a:latin typeface="Arial" panose="020B0604020202020204" pitchFamily="34" charset="0"/>
                <a:cs typeface="Arial" panose="020B0604020202020204" pitchFamily="34" charset="0"/>
              </a:rPr>
              <a:t>table </a:t>
            </a:r>
            <a:r>
              <a:rPr lang="en-IN">
                <a:solidFill>
                  <a:schemeClr val="tx1">
                    <a:lumMod val="85000"/>
                    <a:lumOff val="15000"/>
                  </a:schemeClr>
                </a:solidFill>
                <a:latin typeface="Arial" panose="020B0604020202020204" pitchFamily="34" charset="0"/>
                <a:cs typeface="Arial" panose="020B0604020202020204" pitchFamily="34" charset="0"/>
              </a:rPr>
              <a:t>with </a:t>
            </a:r>
            <a:r>
              <a:rPr lang="en-IN">
                <a:solidFill>
                  <a:srgbClr val="834689"/>
                </a:solidFill>
                <a:latin typeface="Arial" panose="020B0604020202020204" pitchFamily="34" charset="0"/>
                <a:cs typeface="Arial" panose="020B0604020202020204" pitchFamily="34" charset="0"/>
              </a:rPr>
              <a:t>VARCHAR</a:t>
            </a:r>
            <a:r>
              <a:rPr lang="en-IN">
                <a:solidFill>
                  <a:schemeClr val="tx1">
                    <a:lumMod val="85000"/>
                    <a:lumOff val="15000"/>
                  </a:schemeClr>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it will not allow.</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table, it will not allow.</a:t>
            </a:r>
          </a:p>
        </p:txBody>
      </p:sp>
    </p:spTree>
    <p:extLst>
      <p:ext uri="{BB962C8B-B14F-4D97-AF65-F5344CB8AC3E}">
        <p14:creationId xmlns:p14="http://schemas.microsoft.com/office/powerpoint/2010/main" val="2821955266"/>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referenced table,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4166134937"/>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accent6">
                    <a:lumMod val="50000"/>
                  </a:schemeClr>
                </a:solidFill>
                <a:latin typeface="Liberation Mono"/>
                <a:cs typeface="Arial" panose="020B0604020202020204" pitchFamily="34" charset="0"/>
              </a:rPr>
              <a:t>   constraint</a:t>
            </a:r>
            <a:r>
              <a:rPr lang="en-IN" dirty="0">
                <a:latin typeface="Liberation Mono"/>
                <a:cs typeface="Arial" panose="020B0604020202020204" pitchFamily="34" charset="0"/>
              </a:rPr>
              <a:t> fk_movie_id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movie(movie_id),</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constraint</a:t>
            </a:r>
            <a:r>
              <a:rPr lang="en-IN" dirty="0">
                <a:latin typeface="Liberation Mono"/>
                <a:cs typeface="Arial" panose="020B0604020202020204" pitchFamily="34" charset="0"/>
              </a:rPr>
              <a:t> fk_actor_id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actor(actor_id)</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730351604"/>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4775898"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1414711707"/>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8447481" cy="1200329"/>
          </a:xfrm>
          <a:prstGeom prst="rect">
            <a:avLst/>
          </a:prstGeom>
        </p:spPr>
        <p:txBody>
          <a:bodyPr wrap="square">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rPr>
              <a:t>FOREIGN KEY </a:t>
            </a:r>
            <a:r>
              <a:rPr lang="en-US" dirty="0">
                <a:solidFill>
                  <a:schemeClr val="tx1">
                    <a:lumMod val="85000"/>
                    <a:lumOff val="15000"/>
                  </a:schemeClr>
                </a:solidFill>
                <a:latin typeface="Arial" panose="020B0604020202020204" pitchFamily="34" charset="0"/>
              </a:rPr>
              <a:t>(child_col1, child_col2, ... child_col_n)</a:t>
            </a:r>
          </a:p>
          <a:p>
            <a:r>
              <a:rPr lang="en-US" dirty="0">
                <a:solidFill>
                  <a:srgbClr val="0077AA"/>
                </a:solidFill>
                <a:latin typeface="Arial" panose="020B0604020202020204" pitchFamily="34" charset="0"/>
              </a:rPr>
              <a:t>    REFERENCES parent_table </a:t>
            </a:r>
            <a:r>
              <a:rPr lang="en-US" dirty="0">
                <a:solidFill>
                  <a:schemeClr val="tx1">
                    <a:lumMod val="85000"/>
                    <a:lumOff val="15000"/>
                  </a:schemeClr>
                </a:solidFill>
                <a:latin typeface="Arial" panose="020B0604020202020204" pitchFamily="34" charset="0"/>
              </a:rPr>
              <a:t>(parent_col1, parent_col2, ... parent_col_n);</a:t>
            </a:r>
            <a:endParaRPr lang="en-IN" dirty="0">
              <a:solidFill>
                <a:schemeClr val="tx1">
                  <a:lumMod val="85000"/>
                  <a:lumOff val="1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11611900"/>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35776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54688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54688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929606"/>
            <a:ext cx="8641754" cy="1200329"/>
          </a:xfrm>
          <a:prstGeom prst="rect">
            <a:avLst/>
          </a:prstGeom>
        </p:spPr>
        <p:txBody>
          <a:bodyPr wrap="square">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rPr>
              <a:t>FOREIGN KEY </a:t>
            </a:r>
            <a:r>
              <a:rPr lang="en-US" dirty="0">
                <a:solidFill>
                  <a:schemeClr val="tx1">
                    <a:lumMod val="85000"/>
                    <a:lumOff val="15000"/>
                  </a:schemeClr>
                </a:solidFill>
                <a:latin typeface="Arial" panose="020B0604020202020204" pitchFamily="34" charset="0"/>
              </a:rPr>
              <a:t>(child_col1, child_col2, ... child_col_n)</a:t>
            </a:r>
          </a:p>
          <a:p>
            <a:r>
              <a:rPr lang="en-US" dirty="0">
                <a:solidFill>
                  <a:srgbClr val="0077AA"/>
                </a:solidFill>
                <a:latin typeface="Arial" panose="020B0604020202020204" pitchFamily="34" charset="0"/>
              </a:rPr>
              <a:t>    REFERENCES parent_table </a:t>
            </a:r>
            <a:r>
              <a:rPr lang="en-US" dirty="0">
                <a:solidFill>
                  <a:schemeClr val="tx1">
                    <a:lumMod val="85000"/>
                    <a:lumOff val="15000"/>
                  </a:schemeClr>
                </a:solidFill>
                <a:latin typeface="Arial" panose="020B0604020202020204" pitchFamily="34" charset="0"/>
              </a:rPr>
              <a:t>(parent_col1, parent_col2, ... parent_col_n);</a:t>
            </a:r>
            <a:endParaRPr lang="en-IN" dirty="0">
              <a:solidFill>
                <a:schemeClr val="tx1">
                  <a:lumMod val="85000"/>
                  <a:lumOff val="15000"/>
                </a:schemeClr>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56BDB6F6-614D-4584-A193-4E1C4FF3BEEC}"/>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808295054"/>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FOREIGN KEY constraint_name</a:t>
            </a:r>
          </a:p>
        </p:txBody>
      </p:sp>
    </p:spTree>
    <p:extLst>
      <p:ext uri="{BB962C8B-B14F-4D97-AF65-F5344CB8AC3E}">
        <p14:creationId xmlns:p14="http://schemas.microsoft.com/office/powerpoint/2010/main" val="325078281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30624"/>
            <a:ext cx="6971666" cy="1169551"/>
          </a:xfrm>
          <a:prstGeom prst="rect">
            <a:avLst/>
          </a:prstGeom>
        </p:spPr>
        <p:txBody>
          <a:bodyPr wrap="square">
            <a:spAutoFit/>
          </a:bodyPr>
          <a:lstStyle/>
          <a:p>
            <a:pPr lvl="0" algn="r">
              <a:spcBef>
                <a:spcPct val="0"/>
              </a:spcBef>
              <a:defRPr/>
            </a:pPr>
            <a:r>
              <a:rPr lang="en-IN" sz="3500" b="1" i="1" dirty="0">
                <a:solidFill>
                  <a:srgbClr val="FF9900"/>
                </a:solidFill>
                <a:latin typeface="Arial" pitchFamily="34" charset="0"/>
                <a:cs typeface="Arial" pitchFamily="34" charset="0"/>
              </a:rPr>
              <a:t>A domain constraint and types of data integrity constraints</a:t>
            </a:r>
            <a:endParaRPr lang="en-US" sz="35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513787" y="1759170"/>
            <a:ext cx="11164426" cy="646331"/>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 Constraints (NOT NULL / UNIQUE / PRIMARY KEY / FOREIGN KEY / CHECK / DEFAULT)</a:t>
            </a:r>
          </a:p>
        </p:txBody>
      </p:sp>
      <p:sp>
        <p:nvSpPr>
          <p:cNvPr id="6" name="Rectangle 5"/>
          <p:cNvSpPr/>
          <p:nvPr/>
        </p:nvSpPr>
        <p:spPr>
          <a:xfrm>
            <a:off x="195513" y="322400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or it should be null.</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513787" y="2592380"/>
            <a:ext cx="11020409" cy="400110"/>
          </a:xfrm>
          <a:prstGeom prst="rect">
            <a:avLst/>
          </a:prstGeom>
        </p:spPr>
        <p:txBody>
          <a:bodyPr wrap="square">
            <a:spAutoFit/>
          </a:bodyPr>
          <a:lstStyle/>
          <a:p>
            <a:r>
              <a:rPr lang="en-IN"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dirty="0">
                <a:solidFill>
                  <a:schemeClr val="tx1">
                    <a:lumMod val="75000"/>
                    <a:lumOff val="25000"/>
                  </a:schemeClr>
                </a:solidFill>
                <a:latin typeface="Palatino Linotype" panose="02040502050505030304" pitchFamily="18" charset="0"/>
                <a:cs typeface="Arial" panose="020B0604020202020204" pitchFamily="34" charset="0"/>
              </a:rPr>
              <a:t>and</a:t>
            </a:r>
            <a:r>
              <a:rPr lang="en-IN" b="1" dirty="0">
                <a:solidFill>
                  <a:schemeClr val="tx1">
                    <a:lumMod val="75000"/>
                    <a:lumOff val="25000"/>
                  </a:schemeClr>
                </a:solidFill>
                <a:latin typeface="Palatino Linotype" panose="02040502050505030304" pitchFamily="18" charset="0"/>
                <a:cs typeface="Arial" panose="020B0604020202020204" pitchFamily="34" charset="0"/>
              </a:rPr>
              <a:t>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domain integrity</a:t>
            </a:r>
            <a:r>
              <a:rPr lang="en-IN"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407369" y="1329357"/>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 KEY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125868"/>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795" y="6156594"/>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a:t>
            </a:r>
          </a:p>
        </p:txBody>
      </p:sp>
    </p:spTree>
    <p:extLst>
      <p:ext uri="{BB962C8B-B14F-4D97-AF65-F5344CB8AC3E}">
        <p14:creationId xmlns:p14="http://schemas.microsoft.com/office/powerpoint/2010/main" val="2858012010"/>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4773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DELETE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p>
          <a:p>
            <a:pPr marL="285750" indent="-285750">
              <a:lnSpc>
                <a:spcPct val="150000"/>
              </a:lnSpc>
              <a:buFont typeface="Arial" panose="020B0604020202020204" pitchFamily="34" charset="0"/>
              <a:buChar char="•"/>
            </a:pP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UPDATE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dirty="0">
              <a:solidFill>
                <a:srgbClr val="000000"/>
              </a:solidFill>
              <a:latin typeface="Arial" panose="020B0604020202020204" pitchFamily="34" charset="0"/>
              <a:cs typeface="Arial" panose="020B0604020202020204" pitchFamily="34" charset="0"/>
            </a:endParaRPr>
          </a:p>
          <a:p>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RESTRICT</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CASCADE</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NO</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ACTION</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DEFAULT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747176779"/>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rgbClr val="FE1212"/>
                </a:solidFill>
                <a:latin typeface="Liberation Mono"/>
                <a:cs typeface="Arial" panose="020B0604020202020204" pitchFamily="34" charset="0"/>
              </a:rPr>
              <a:t>ON</a:t>
            </a:r>
            <a:r>
              <a:rPr lang="en-IN" dirty="0">
                <a:solidFill>
                  <a:srgbClr val="0077AA"/>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DELETE</a:t>
            </a:r>
            <a:r>
              <a:rPr lang="en-IN" dirty="0">
                <a:solidFill>
                  <a:srgbClr val="0077AA"/>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rgbClr val="FE1212"/>
                </a:solidFill>
                <a:latin typeface="Liberation Mono"/>
                <a:cs typeface="Arial" panose="020B0604020202020204" pitchFamily="34" charset="0"/>
              </a:rPr>
              <a:t>ON</a:t>
            </a:r>
            <a:r>
              <a:rPr lang="en-IN" dirty="0">
                <a:solidFill>
                  <a:srgbClr val="0077AA"/>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UPDATE</a:t>
            </a:r>
            <a:r>
              <a:rPr lang="en-IN" dirty="0">
                <a:solidFill>
                  <a:srgbClr val="0077AA"/>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673718274"/>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289100957"/>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1327898604"/>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3014314821"/>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constraint</a:t>
            </a:r>
            <a:r>
              <a:rPr lang="en-IN" dirty="0">
                <a:latin typeface="Liberation Mono"/>
                <a:cs typeface="Arial" panose="020B0604020202020204" pitchFamily="34" charset="0"/>
              </a:rPr>
              <a:t> chk_email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expr</a:t>
            </a:r>
            <a:r>
              <a:rPr lang="en-US" dirty="0">
                <a:solidFill>
                  <a:srgbClr val="0077AA"/>
                </a:solidFill>
                <a:latin typeface="Arial" panose="020B0604020202020204" pitchFamily="34" charset="0"/>
                <a:cs typeface="Arial" panose="020B0604020202020204" pitchFamily="34" charset="0"/>
              </a:rPr>
              <a:t>)</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030654"/>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CHECK</a:t>
            </a:r>
            <a:r>
              <a:rPr lang="en-IN" dirty="0">
                <a:latin typeface="Arial" panose="020B0604020202020204" pitchFamily="34" charset="0"/>
                <a:cs typeface="Arial" panose="020B0604020202020204" pitchFamily="34" charset="0"/>
              </a:rPr>
              <a:t> (conidiation)</a:t>
            </a:r>
          </a:p>
        </p:txBody>
      </p:sp>
    </p:spTree>
    <p:extLst>
      <p:ext uri="{BB962C8B-B14F-4D97-AF65-F5344CB8AC3E}">
        <p14:creationId xmlns:p14="http://schemas.microsoft.com/office/powerpoint/2010/main" val="2937375420"/>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FE1212"/>
                </a:solidFill>
                <a:latin typeface="Liberation Mono"/>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929606"/>
            <a:ext cx="8641754" cy="923330"/>
          </a:xfrm>
          <a:prstGeom prst="rect">
            <a:avLst/>
          </a:prstGeom>
        </p:spPr>
        <p:txBody>
          <a:bodyPr wrap="square">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CHECK</a:t>
            </a:r>
            <a:r>
              <a:rPr lang="en-IN" dirty="0">
                <a:latin typeface="Arial" panose="020B0604020202020204" pitchFamily="34" charset="0"/>
                <a:cs typeface="Arial" panose="020B0604020202020204" pitchFamily="34" charset="0"/>
              </a:rPr>
              <a:t> (conidiation)</a:t>
            </a:r>
          </a:p>
        </p:txBody>
      </p:sp>
      <p:sp>
        <p:nvSpPr>
          <p:cNvPr id="9" name="Rectangle 8">
            <a:extLst>
              <a:ext uri="{FF2B5EF4-FFF2-40B4-BE49-F238E27FC236}">
                <a16:creationId xmlns:a16="http://schemas.microsoft.com/office/drawing/2014/main" id="{2D64868D-DAD5-48A6-83CE-7BE1392A829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733812319"/>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5D966286-AC6F-48F8-8B53-006F6311924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CHECK </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a:t>
            </a:r>
          </a:p>
        </p:txBody>
      </p:sp>
    </p:spTree>
    <p:extLst>
      <p:ext uri="{BB962C8B-B14F-4D97-AF65-F5344CB8AC3E}">
        <p14:creationId xmlns:p14="http://schemas.microsoft.com/office/powerpoint/2010/main" val="82994753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domain constraint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399039" y="1219200"/>
            <a:ext cx="10369153"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Palatino Linotype" panose="02040502050505030304" pitchFamily="18" charset="0"/>
              </a:rPr>
              <a:t>Domain Constraint = </a:t>
            </a:r>
            <a:r>
              <a:rPr lang="en-IN" sz="2000" dirty="0">
                <a:solidFill>
                  <a:srgbClr val="0089A4"/>
                </a:solidFill>
                <a:latin typeface="Palatino Linotype" panose="02040502050505030304" pitchFamily="18" charset="0"/>
              </a:rPr>
              <a:t>data type + Constraints (NOT NULL / UNIQUE / PRIMARY KEY / FOREIGN KEY / CHECK / DEFAULT)</a:t>
            </a:r>
          </a:p>
        </p:txBody>
      </p:sp>
      <p:sp>
        <p:nvSpPr>
          <p:cNvPr id="8" name="Rectangle 7"/>
          <p:cNvSpPr/>
          <p:nvPr/>
        </p:nvSpPr>
        <p:spPr>
          <a:xfrm>
            <a:off x="407368" y="2643183"/>
            <a:ext cx="11377264" cy="646331"/>
          </a:xfrm>
          <a:prstGeom prst="rect">
            <a:avLst/>
          </a:prstGeom>
        </p:spPr>
        <p:txBody>
          <a:bodyPr wrap="square">
            <a:spAutoFit/>
          </a:bodyPr>
          <a:lstStyle/>
          <a:p>
            <a:r>
              <a:rPr lang="en-US" dirty="0">
                <a:solidFill>
                  <a:srgbClr val="006C86"/>
                </a:solidFill>
                <a:latin typeface="Palatino Linotype" panose="02040502050505030304" pitchFamily="18" charset="0"/>
              </a:rPr>
              <a:t>Data Domain refers to all the valid values which a column may contain and can be done by giving data type to the column.</a:t>
            </a:r>
          </a:p>
        </p:txBody>
      </p:sp>
    </p:spTree>
    <p:extLst>
      <p:ext uri="{BB962C8B-B14F-4D97-AF65-F5344CB8AC3E}">
        <p14:creationId xmlns:p14="http://schemas.microsoft.com/office/powerpoint/2010/main" val="641206053"/>
      </p:ext>
    </p:extLst>
  </p:cSld>
  <p:clrMapOvr>
    <a:masterClrMapping/>
  </p:clrMapOvr>
  <p:transition/>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807967"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807968"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290745" y="6237312"/>
            <a:ext cx="11901255"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929606"/>
            <a:ext cx="8641754" cy="646331"/>
          </a:xfrm>
          <a:prstGeom prst="rect">
            <a:avLst/>
          </a:prstGeom>
        </p:spPr>
        <p:txBody>
          <a:bodyPr wrap="square">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CHECK </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a:t>
            </a:r>
          </a:p>
        </p:txBody>
      </p:sp>
      <p:sp>
        <p:nvSpPr>
          <p:cNvPr id="3" name="Rectangle 2">
            <a:extLst>
              <a:ext uri="{FF2B5EF4-FFF2-40B4-BE49-F238E27FC236}">
                <a16:creationId xmlns:a16="http://schemas.microsoft.com/office/drawing/2014/main" id="{9A06BAFC-3513-4258-975C-DEBCA177A71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828296770"/>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009726"/>
            <a:ext cx="8411524" cy="923330"/>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FE1212"/>
                </a:solidFill>
                <a:latin typeface="Liberation Mono"/>
                <a:cs typeface="Arial" panose="020B0604020202020204" pitchFamily="34" charset="0"/>
              </a:rPr>
              <a:t>CHECK</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&gt;10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4758906"/>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9142810" cy="3787062"/>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 and 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12 and 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1, 0</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pPr>
              <a:lnSpc>
                <a:spcPct val="150000"/>
              </a:lnSpc>
            </a:pPr>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3328086733"/>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6092825" cy="1692771"/>
          </a:xfrm>
          <a:prstGeom prst="rect">
            <a:avLst/>
          </a:prstGeom>
        </p:spPr>
        <p:txBody>
          <a:bodyPr>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p:txBody>
      </p:sp>
    </p:spTree>
    <p:extLst>
      <p:ext uri="{BB962C8B-B14F-4D97-AF65-F5344CB8AC3E}">
        <p14:creationId xmlns:p14="http://schemas.microsoft.com/office/powerpoint/2010/main" val="3510893457"/>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1484784"/>
            <a:ext cx="11593288" cy="4801314"/>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ALTER TABLE tbl_name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 [FIRST | AFTER col_name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{INDEX|KEY} [index_name] (index_col_name,...)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UNIQUE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FOREIGN KEY reference_definition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CHANGE [COLUMN] old_col_name new_col_name column_definition [FIRST|AFTER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MODIFY [COLUMN] col_name column_definition [FIRST | 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[COLUMN]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{INDEX|KEY} index_name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FOREIGN KEY fk_symbol</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RENAME [TO|AS] new_tbl_name</a:t>
            </a:r>
          </a:p>
        </p:txBody>
      </p:sp>
    </p:spTree>
    <p:extLst>
      <p:ext uri="{BB962C8B-B14F-4D97-AF65-F5344CB8AC3E}">
        <p14:creationId xmlns:p14="http://schemas.microsoft.com/office/powerpoint/2010/main" val="2581842829"/>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b="1" dirty="0">
                <a:solidFill>
                  <a:srgbClr val="FF0000"/>
                </a:solidFill>
                <a:latin typeface="Arial" panose="020B0604020202020204" pitchFamily="34" charset="0"/>
                <a:cs typeface="Arial" panose="020B0604020202020204" pitchFamily="34" charset="0"/>
              </a:rPr>
              <a:t>Remember</a:t>
            </a:r>
            <a:r>
              <a:rPr lang="en-IN" sz="2400" b="1"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50117"/>
            <a:ext cx="7154010" cy="1711366"/>
          </a:xfrm>
          <a:prstGeom prst="rect">
            <a:avLst/>
          </a:prstGeom>
        </p:spPr>
        <p:txBody>
          <a:bodyPr wrap="non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TABLE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ENGINE = InnoDB</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TABLE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TABLE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TABLE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DROP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COLUMN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c4</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DROP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COLUMN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c5,</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p>
        </p:txBody>
      </p:sp>
    </p:spTree>
    <p:extLst>
      <p:ext uri="{BB962C8B-B14F-4D97-AF65-F5344CB8AC3E}">
        <p14:creationId xmlns:p14="http://schemas.microsoft.com/office/powerpoint/2010/main" val="423878017"/>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754326"/>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ADD</a:t>
            </a:r>
            <a:r>
              <a:rPr lang="en-IN" dirty="0">
                <a:solidFill>
                  <a:schemeClr val="tx1">
                    <a:lumMod val="95000"/>
                    <a:lumOff val="5000"/>
                  </a:schemeClr>
                </a:solidFill>
                <a:latin typeface="Arial" panose="020B0604020202020204" pitchFamily="34" charset="0"/>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ADD</a:t>
            </a:r>
            <a:r>
              <a:rPr lang="en-IN" dirty="0">
                <a:solidFill>
                  <a:schemeClr val="tx1">
                    <a:lumMod val="95000"/>
                    <a:lumOff val="5000"/>
                  </a:schemeClr>
                </a:solidFill>
                <a:latin typeface="Arial" panose="020B0604020202020204" pitchFamily="34" charset="0"/>
                <a:cs typeface="Arial" panose="020B0604020202020204" pitchFamily="34" charset="0"/>
              </a:rPr>
              <a:t> [COLUMN] (col_name column_definition,...)</a:t>
            </a:r>
          </a:p>
        </p:txBody>
      </p:sp>
      <p:sp>
        <p:nvSpPr>
          <p:cNvPr id="8" name="Rectangle 7">
            <a:extLst>
              <a:ext uri="{FF2B5EF4-FFF2-40B4-BE49-F238E27FC236}">
                <a16:creationId xmlns:a16="http://schemas.microsoft.com/office/drawing/2014/main" id="{DCABB0F7-8533-4605-A541-9EC1AFBEAF10}"/>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28471705"/>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unique auto_increment first,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(114, 2005,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4367808" y="4747410"/>
            <a:ext cx="7824192"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556085280"/>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MODIFY</a:t>
            </a:r>
            <a:r>
              <a:rPr lang="en-IN" dirty="0">
                <a:solidFill>
                  <a:schemeClr val="tx1">
                    <a:lumMod val="95000"/>
                    <a:lumOff val="5000"/>
                  </a:schemeClr>
                </a:solidFill>
                <a:latin typeface="Arial" panose="020B0604020202020204" pitchFamily="34" charset="0"/>
                <a:cs typeface="Arial" panose="020B0604020202020204" pitchFamily="34" charset="0"/>
              </a:rPr>
              <a:t> [COLUMN] col_name column_definition [FIRST | AFTER col_name]</a:t>
            </a:r>
          </a:p>
        </p:txBody>
      </p:sp>
      <p:sp>
        <p:nvSpPr>
          <p:cNvPr id="8" name="Rectangle 7">
            <a:extLst>
              <a:ext uri="{FF2B5EF4-FFF2-40B4-BE49-F238E27FC236}">
                <a16:creationId xmlns:a16="http://schemas.microsoft.com/office/drawing/2014/main" id="{1CCF7153-E32C-42AB-852E-2A2341E0AD98}"/>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700684605"/>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 'A1', 'silver', '</a:t>
            </a:r>
            <a:r>
              <a:rPr lang="en-US" dirty="0">
                <a:latin typeface="Liberation Mono"/>
                <a:cs typeface="Arial" panose="020B0604020202020204" pitchFamily="34" charset="0"/>
              </a:rPr>
              <a:t> Honda was the first Japanese automobile manufacturer to release a dedicated luxury brand, Acura, in 1986.</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5804947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227348" y="2278027"/>
            <a:ext cx="11737304" cy="4524315"/>
          </a:xfrm>
          <a:prstGeom prst="rect">
            <a:avLst/>
          </a:prstGeom>
        </p:spPr>
        <p:txBody>
          <a:bodyPr wrap="square">
            <a:spAutoFit/>
          </a:bodyPr>
          <a:lstStyle/>
          <a:p>
            <a:r>
              <a:rPr lang="en-US" dirty="0">
                <a:solidFill>
                  <a:srgbClr val="0089A4"/>
                </a:solidFill>
                <a:latin typeface="Palatino Linotype" panose="02040502050505030304" pitchFamily="18" charset="0"/>
                <a:cs typeface="Arial" panose="020B0604020202020204" pitchFamily="34" charset="0"/>
              </a:rPr>
              <a:t>1</a:t>
            </a:r>
            <a:r>
              <a:rPr lang="en-US" b="1" dirty="0">
                <a:solidFill>
                  <a:srgbClr val="0089A4"/>
                </a:solidFill>
                <a:latin typeface="Palatino Linotype" panose="02040502050505030304" pitchFamily="18" charset="0"/>
                <a:cs typeface="Arial" panose="020B0604020202020204" pitchFamily="34" charset="0"/>
              </a:rPr>
              <a:t>. Candidate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2. </a:t>
            </a: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3. </a:t>
            </a: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column, like if EmployeeID is PK then , PAN or emailID columns would be the Alternate key.</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4. </a:t>
            </a: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column/attribute to a Primary Key then it become a super key, like EmployeeID + FullName is a Super Key.</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5. </a:t>
            </a: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SSN or emailID columns, then you can make FullName + DateOfBirth as Composite primary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227348" y="1556792"/>
            <a:ext cx="8532948"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dirty="0">
                <a:solidFill>
                  <a:schemeClr val="accent4">
                    <a:lumMod val="50000"/>
                  </a:schemeClr>
                </a:solidFill>
                <a:latin typeface="Gentium Basic"/>
              </a:rPr>
              <a:t>r = Employee(EmployeeID, FullName, PAN, DateOfBirth, emailID)</a:t>
            </a:r>
          </a:p>
        </p:txBody>
      </p:sp>
      <p:sp>
        <p:nvSpPr>
          <p:cNvPr id="8" name="TextBox 7">
            <a:extLst>
              <a:ext uri="{FF2B5EF4-FFF2-40B4-BE49-F238E27FC236}">
                <a16:creationId xmlns:a16="http://schemas.microsoft.com/office/drawing/2014/main" id="{64F692CE-D5CF-4EC6-AF4B-765B3FC84A13}"/>
              </a:ext>
            </a:extLst>
          </p:cNvPr>
          <p:cNvSpPr txBox="1"/>
          <p:nvPr/>
        </p:nvSpPr>
        <p:spPr>
          <a:xfrm>
            <a:off x="202524" y="272842"/>
            <a:ext cx="6876764" cy="707886"/>
          </a:xfrm>
          <a:prstGeom prst="rect">
            <a:avLst/>
          </a:prstGeom>
          <a:noFill/>
        </p:spPr>
        <p:txBody>
          <a:bodyPr wrap="square">
            <a:spAutoFit/>
          </a:bodyPr>
          <a:lstStyle/>
          <a:p>
            <a:pPr marL="342900" indent="-342900">
              <a:buFont typeface="Arial" panose="020B0604020202020204" pitchFamily="34" charset="0"/>
              <a:buChar char="•"/>
            </a:pPr>
            <a:r>
              <a:rPr lang="en-IN" sz="2000" dirty="0">
                <a:solidFill>
                  <a:schemeClr val="tx2"/>
                </a:solidFill>
                <a:latin typeface="Palatino Linotype" panose="02040502050505030304" pitchFamily="18" charset="0"/>
              </a:rPr>
              <a:t>Keys are used to establish relationships between tables and also to uniquely identify any record inside a table. </a:t>
            </a:r>
          </a:p>
        </p:txBody>
      </p:sp>
    </p:spTree>
    <p:extLst>
      <p:ext uri="{BB962C8B-B14F-4D97-AF65-F5344CB8AC3E}">
        <p14:creationId xmlns:p14="http://schemas.microsoft.com/office/powerpoint/2010/main" val="96733789"/>
      </p:ext>
    </p:extLst>
  </p:cSld>
  <p:clrMapOvr>
    <a:masterClrMapping/>
  </p:clrMapOvr>
  <p:transition/>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CHANGE</a:t>
            </a:r>
            <a:r>
              <a:rPr lang="en-IN" dirty="0">
                <a:solidFill>
                  <a:schemeClr val="tx1">
                    <a:lumMod val="95000"/>
                    <a:lumOff val="5000"/>
                  </a:schemeClr>
                </a:solidFill>
                <a:latin typeface="Arial" panose="020B0604020202020204" pitchFamily="34" charset="0"/>
                <a:cs typeface="Arial" panose="020B0604020202020204" pitchFamily="34" charset="0"/>
              </a:rPr>
              <a:t> [COLUMN] old_col_name new_col_name column_definition [ FIRST | AFTER col_name ] </a:t>
            </a:r>
          </a:p>
        </p:txBody>
      </p:sp>
      <p:sp>
        <p:nvSpPr>
          <p:cNvPr id="7" name="Rectangle 6">
            <a:extLst>
              <a:ext uri="{FF2B5EF4-FFF2-40B4-BE49-F238E27FC236}">
                <a16:creationId xmlns:a16="http://schemas.microsoft.com/office/drawing/2014/main" id="{7DBEE7C2-6CF0-4D31-AC68-B7740937C85D}"/>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649187668"/>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014184942"/>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pPr marL="952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NULL, curdate(), curtime());</a:t>
            </a:r>
            <a:endParaRPr lang="en-IN" dirty="0">
              <a:latin typeface="Liberation Mono"/>
            </a:endParaRPr>
          </a:p>
        </p:txBody>
      </p:sp>
    </p:spTree>
    <p:extLst>
      <p:ext uri="{BB962C8B-B14F-4D97-AF65-F5344CB8AC3E}">
        <p14:creationId xmlns:p14="http://schemas.microsoft.com/office/powerpoint/2010/main" val="2706079280"/>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DROP</a:t>
            </a:r>
            <a:r>
              <a:rPr lang="en-IN" dirty="0">
                <a:solidFill>
                  <a:schemeClr val="tx1">
                    <a:lumMod val="95000"/>
                    <a:lumOff val="5000"/>
                  </a:schemeClr>
                </a:solidFill>
                <a:latin typeface="Arial" panose="020B0604020202020204" pitchFamily="34" charset="0"/>
                <a:cs typeface="Arial" panose="020B0604020202020204" pitchFamily="34" charset="0"/>
              </a:rPr>
              <a:t> [COLUMN] col_name</a:t>
            </a:r>
          </a:p>
        </p:txBody>
      </p:sp>
      <p:sp>
        <p:nvSpPr>
          <p:cNvPr id="7" name="Rectangle 6">
            <a:extLst>
              <a:ext uri="{FF2B5EF4-FFF2-40B4-BE49-F238E27FC236}">
                <a16:creationId xmlns:a16="http://schemas.microsoft.com/office/drawing/2014/main" id="{93A0A827-DBA9-419C-80B6-F47404C0DE94}"/>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851344443"/>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ALTER</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chemeClr val="tx1">
                    <a:lumMod val="95000"/>
                    <a:lumOff val="5000"/>
                  </a:schemeClr>
                </a:solidFill>
                <a:latin typeface="Arial" panose="020B0604020202020204" pitchFamily="34" charset="0"/>
                <a:cs typeface="Arial" panose="020B0604020202020204" pitchFamily="34" charset="0"/>
              </a:rPr>
              <a:t> vehicles</a:t>
            </a:r>
          </a:p>
          <a:p>
            <a:pPr marL="450850"/>
            <a:r>
              <a:rPr lang="en-US" dirty="0">
                <a:solidFill>
                  <a:srgbClr val="0077AA"/>
                </a:solidFill>
                <a:latin typeface="Arial" panose="020B0604020202020204" pitchFamily="34" charset="0"/>
                <a:cs typeface="Arial" panose="020B0604020202020204" pitchFamily="34" charset="0"/>
              </a:rPr>
              <a:t>CHANGE</a:t>
            </a:r>
            <a:r>
              <a:rPr lang="en-US" dirty="0">
                <a:solidFill>
                  <a:schemeClr val="tx1">
                    <a:lumMod val="95000"/>
                    <a:lumOff val="5000"/>
                  </a:schemeClr>
                </a:solidFill>
                <a:latin typeface="Arial" panose="020B0604020202020204" pitchFamily="34" charset="0"/>
                <a:cs typeface="Arial" panose="020B0604020202020204" pitchFamily="34" charset="0"/>
              </a:rPr>
              <a:t> model_year year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cs typeface="Arial" panose="020B0604020202020204" pitchFamily="34" charset="0"/>
              </a:rPr>
              <a:t> not null,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model</a:t>
            </a:r>
            <a:r>
              <a:rPr lang="en-US" dirty="0">
                <a:solidFill>
                  <a:schemeClr val="tx1">
                    <a:lumMod val="95000"/>
                    <a:lumOff val="5000"/>
                  </a:schemeClr>
                </a:solidFill>
                <a:latin typeface="Arial" panose="020B0604020202020204" pitchFamily="34" charset="0"/>
                <a:cs typeface="Arial" panose="020B0604020202020204" pitchFamily="34" charset="0"/>
              </a:rPr>
              <a:t>,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model_color,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CREATE</a:t>
            </a:r>
            <a:r>
              <a:rPr lang="en-US" dirty="0">
                <a:solidFill>
                  <a:srgbClr val="333333"/>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rgbClr val="333333"/>
                </a:solidFill>
                <a:latin typeface="Arial" panose="020B0604020202020204" pitchFamily="34" charset="0"/>
                <a:cs typeface="Arial" panose="020B0604020202020204" pitchFamily="34" charset="0"/>
              </a:rPr>
              <a:t> vehicles </a:t>
            </a:r>
            <a:r>
              <a:rPr lang="en-US" dirty="0">
                <a:solidFill>
                  <a:schemeClr val="bg1">
                    <a:lumMod val="65000"/>
                  </a:schemeClr>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177800"/>
            <a:r>
              <a:rPr lang="en-IN" dirty="0">
                <a:latin typeface="Arial" panose="020B0604020202020204" pitchFamily="34" charset="0"/>
                <a:cs typeface="Arial" panose="020B0604020202020204" pitchFamily="34" charset="0"/>
              </a:rPr>
              <a:t>     vehicleID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model_year </a:t>
            </a:r>
            <a:r>
              <a:rPr lang="en-IN" dirty="0">
                <a:solidFill>
                  <a:srgbClr val="834689"/>
                </a:solidFill>
                <a:latin typeface="Arial" panose="020B0604020202020204" pitchFamily="34" charset="0"/>
                <a:cs typeface="Arial" panose="020B0604020202020204" pitchFamily="34" charset="0"/>
              </a:rPr>
              <a:t>smallint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make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model_color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vehicleCondition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p>
          <a:p>
            <a:pPr marL="177800"/>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649227712"/>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chemeClr val="accent6">
                    <a:lumMod val="50000"/>
                  </a:schemeClr>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chemeClr val="accent6">
                    <a:lumMod val="50000"/>
                  </a:schemeClr>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chemeClr val="accent6">
                    <a:lumMod val="50000"/>
                  </a:schemeClr>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chemeClr val="accent6">
                    <a:lumMod val="50000"/>
                  </a:schemeClr>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chemeClr val="accent6">
                    <a:lumMod val="50000"/>
                  </a:schemeClr>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chemeClr val="accent6">
                    <a:lumMod val="50000"/>
                  </a:schemeClr>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chemeClr val="accent6">
                    <a:lumMod val="50000"/>
                  </a:schemeClr>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chemeClr val="accent6">
                    <a:lumMod val="50000"/>
                  </a:schemeClr>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chemeClr val="accent6">
                    <a:lumMod val="50000"/>
                  </a:schemeClr>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chemeClr val="accent6">
                    <a:lumMod val="50000"/>
                  </a:schemeClr>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chemeClr val="accent6">
                    <a:lumMod val="50000"/>
                  </a:schemeClr>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chemeClr val="accent6">
                    <a:lumMod val="50000"/>
                  </a:schemeClr>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2228952648"/>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731548"/>
            <a:ext cx="11161240" cy="249299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(Auto COMMIT).</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59040269"/>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DROP</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[TEMPORARY] TABLE [IF EXISTS] </a:t>
            </a:r>
            <a:r>
              <a:rPr lang="en-IN" dirty="0">
                <a:solidFill>
                  <a:schemeClr val="tx1">
                    <a:lumMod val="95000"/>
                    <a:lumOff val="5000"/>
                  </a:schemeClr>
                </a:solidFill>
                <a:latin typeface="Arial" panose="020B0604020202020204" pitchFamily="34" charset="0"/>
                <a:cs typeface="Arial" panose="020B0604020202020204" pitchFamily="34" charset="0"/>
              </a:rPr>
              <a:t>tbl_name [, tbl_name] ...</a:t>
            </a:r>
            <a:endParaRPr lang="en-US" dirty="0">
              <a:solidFill>
                <a:schemeClr val="tx1">
                  <a:lumMod val="95000"/>
                  <a:lumOff val="5000"/>
                </a:schemeClr>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561472"/>
            <a:ext cx="6174754"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a:t>
            </a:r>
            <a:endParaRPr lang="en-IN" dirty="0"/>
          </a:p>
        </p:txBody>
      </p:sp>
      <p:sp>
        <p:nvSpPr>
          <p:cNvPr id="9" name="Rectangle 8">
            <a:extLst>
              <a:ext uri="{FF2B5EF4-FFF2-40B4-BE49-F238E27FC236}">
                <a16:creationId xmlns:a16="http://schemas.microsoft.com/office/drawing/2014/main" id="{A817A5F8-6F70-48F3-B179-FCD26DF46CC3}"/>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6" name="Rectangle 5">
            <a:extLst>
              <a:ext uri="{FF2B5EF4-FFF2-40B4-BE49-F238E27FC236}">
                <a16:creationId xmlns:a16="http://schemas.microsoft.com/office/drawing/2014/main" id="{86428B25-F35A-4167-BD6E-227051F91E2B}"/>
              </a:ext>
            </a:extLst>
          </p:cNvPr>
          <p:cNvSpPr/>
          <p:nvPr/>
        </p:nvSpPr>
        <p:spPr>
          <a:xfrm>
            <a:off x="329600" y="4005064"/>
            <a:ext cx="5333558"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3240828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TRUNCATE [TABLE] </a:t>
            </a:r>
            <a:r>
              <a:rPr lang="en-IN" dirty="0">
                <a:latin typeface="Arial" panose="020B0604020202020204" pitchFamily="34" charset="0"/>
                <a:cs typeface="Arial" panose="020B0604020202020204" pitchFamily="34" charset="0"/>
              </a:rPr>
              <a:t>tbl_name</a:t>
            </a:r>
            <a:endParaRPr lang="en-US" dirty="0">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9956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5661248"/>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RENAME TABLE old_tbl_name to new_tbl_name</a:t>
            </a:r>
            <a:endParaRPr lang="en-US" dirty="0">
              <a:solidFill>
                <a:srgbClr val="0077AA"/>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6912768" cy="3379503"/>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555026"/>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322503"/>
            <a:ext cx="11089232" cy="2031325"/>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virtual table which derived its data from one or more than one table.</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447546"/>
            <a:ext cx="6167073" cy="861774"/>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p:txBody>
      </p:sp>
    </p:spTree>
    <p:extLst>
      <p:ext uri="{BB962C8B-B14F-4D97-AF65-F5344CB8AC3E}">
        <p14:creationId xmlns:p14="http://schemas.microsoft.com/office/powerpoint/2010/main" val="3685254420"/>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718371909"/>
              </p:ext>
            </p:extLst>
          </p:nvPr>
        </p:nvGraphicFramePr>
        <p:xfrm>
          <a:off x="119532" y="738286"/>
          <a:ext cx="11952936" cy="4843448"/>
        </p:xfrm>
        <a:graphic>
          <a:graphicData uri="http://schemas.openxmlformats.org/drawingml/2006/table">
            <a:tbl>
              <a:tblPr>
                <a:tableStyleId>{8A107856-5554-42FB-B03E-39F5DBC370BA}</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2200" cap="all" dirty="0">
                          <a:solidFill>
                            <a:schemeClr val="accent6">
                              <a:lumMod val="50000"/>
                            </a:schemeClr>
                          </a:solidFill>
                        </a:rPr>
                        <a:t>SIMPLE VIEW</a:t>
                      </a:r>
                      <a:endParaRPr lang="en-US" sz="2200" b="1" cap="all" dirty="0">
                        <a:solidFill>
                          <a:schemeClr val="accent6">
                            <a:lumMod val="50000"/>
                          </a:schemeClr>
                        </a:solidFill>
                        <a:latin typeface="Arial" pitchFamily="34" charset="0"/>
                        <a:cs typeface="Arial" pitchFamily="34" charset="0"/>
                      </a:endParaRPr>
                    </a:p>
                  </a:txBody>
                  <a:tcPr marL="40378" marR="40378" marT="40378" marB="40378" anchor="ctr"/>
                </a:tc>
                <a:tc>
                  <a:txBody>
                    <a:bodyPr/>
                    <a:lstStyle/>
                    <a:p>
                      <a:pPr algn="ctr" fontAlgn="base"/>
                      <a:r>
                        <a:rPr lang="en-US" sz="2200" cap="all" dirty="0">
                          <a:solidFill>
                            <a:schemeClr val="accent6">
                              <a:lumMod val="50000"/>
                            </a:schemeClr>
                          </a:solidFill>
                        </a:rPr>
                        <a:t>COMPLEX VIEW</a:t>
                      </a:r>
                      <a:endParaRPr lang="en-US" sz="2200" b="1" cap="all" dirty="0">
                        <a:solidFill>
                          <a:schemeClr val="accent6">
                            <a:lumMod val="50000"/>
                          </a:schemeClr>
                        </a:solidFill>
                        <a:latin typeface="Arial" pitchFamily="34"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t>Contains only one base table or is created from only one table, it may include WHERE clause and ORDER BY clause. </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dirty="0"/>
                        <a:t>Contains more than one base tables or is created from more than one tables.</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t>We cannot use group functions like MAX(), COUNT(), etc.</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dirty="0"/>
                        <a:t>We can use group functions.</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t>Does not contain groups of data.</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a:t>It can conatin groups of data.</a:t>
                      </a:r>
                      <a:endParaRPr lang="en-US" sz="1800" b="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a:t>DML operations could be performed through a simple view.</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dirty="0"/>
                        <a:t>DML operations could not always be performed through a complex view.</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t>INSERT, DELETE and UPDATE are directly possible on a simple view.</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a:t>We cannot apply INSERT, DELETE and UPDATE on complex view directly.</a:t>
                      </a:r>
                      <a:endParaRPr lang="en-US" sz="1800" b="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t>Simple view does not contain group by, , having clause, limit clause, distinct, pseudo column like rownum, columns defined by expressions.</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dirty="0"/>
                        <a:t>It can contain group by, having clause, limit clause, distinct, pseudocolumn like rownum, columns defined by expressions.</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t>Does not include NOT NULL columns from base tables.</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dirty="0"/>
                        <a:t>NOT NULL columns that are not selected by simple view can be included in complex view.</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2662115593"/>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646331"/>
          </a:xfrm>
          <a:prstGeom prst="rect">
            <a:avLst/>
          </a:prstGeom>
        </p:spPr>
        <p:txBody>
          <a:bodyPr wrap="square">
            <a:spAutoFit/>
          </a:bodyPr>
          <a:lstStyle/>
          <a:p>
            <a:r>
              <a:rPr lang="en-IN" dirty="0">
                <a:solidFill>
                  <a:srgbClr val="0077AA"/>
                </a:solidFill>
                <a:latin typeface="Liberation Mono"/>
              </a:rPr>
              <a:t>CREATE [OR REPLACE]  VIEW view_name [(column_list)]</a:t>
            </a:r>
          </a:p>
          <a:p>
            <a:r>
              <a:rPr lang="en-IN" dirty="0">
                <a:solidFill>
                  <a:srgbClr val="0077AA"/>
                </a:solidFill>
                <a:latin typeface="Liberation Mono"/>
              </a:rPr>
              <a:t>     AS select_statement  [WITH CHECK OPTION]</a:t>
            </a:r>
            <a:endParaRPr lang="en-US" dirty="0">
              <a:solidFill>
                <a:srgbClr val="0077AA"/>
              </a:solidFill>
              <a:latin typeface="Liberation Mono"/>
            </a:endParaRPr>
          </a:p>
        </p:txBody>
      </p:sp>
      <p:sp>
        <p:nvSpPr>
          <p:cNvPr id="7" name="Rectangle 6"/>
          <p:cNvSpPr/>
          <p:nvPr/>
        </p:nvSpPr>
        <p:spPr>
          <a:xfrm>
            <a:off x="478069" y="3749443"/>
            <a:ext cx="89916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1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r>
              <a:rPr lang="en-IN" dirty="0">
                <a:solidFill>
                  <a:srgbClr val="00B050"/>
                </a:solidFill>
                <a:latin typeface="Liberation Mono"/>
                <a:cs typeface="Arial" panose="020B0604020202020204" pitchFamily="34" charset="0"/>
              </a:rPr>
              <a:t># Simple View</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2;</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3;</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6">
                    <a:lumMod val="50000"/>
                  </a:schemeClr>
                </a:solidFill>
                <a:latin typeface="Liberation Mono"/>
                <a:ea typeface="Times New Roman" panose="02020603050405020304" pitchFamily="18" charset="0"/>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82581" y="4543960"/>
            <a:ext cx="1159328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'saleel', 'description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'vrushali', 'description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'sharmin',  'description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a:t>
            </a:r>
            <a:r>
              <a:rPr lang="en-IN" dirty="0" err="1">
                <a:latin typeface="Liberation Mono"/>
                <a:cs typeface="Arial" panose="020B0604020202020204" pitchFamily="34" charset="0"/>
              </a:rPr>
              <a:t>ruhan</a:t>
            </a:r>
            <a:r>
              <a:rPr lang="en-IN" dirty="0">
                <a:latin typeface="Liberation Mono"/>
                <a:cs typeface="Arial" panose="020B0604020202020204" pitchFamily="34" charset="0"/>
              </a:rPr>
              <a:t>', 'description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1, NOW(), 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1, NOW(), 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2, NOW(), 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2, NOW(), 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2,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996952"/>
            <a:ext cx="11387929" cy="2308324"/>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10,'S10',"D1", 10, 1,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a:t>
            </a:r>
            <a:r>
              <a:rPr lang="en-IN" dirty="0" err="1">
                <a:latin typeface="Liberation Mono"/>
                <a:cs typeface="Arial" panose="020B0604020202020204" pitchFamily="34" charset="0"/>
              </a:rPr>
              <a:t>neel</a:t>
            </a:r>
            <a:r>
              <a:rPr lang="en-IN" dirty="0">
                <a:latin typeface="Liberation Mono"/>
                <a:cs typeface="Arial" panose="020B0604020202020204" pitchFamily="34" charset="0"/>
              </a:rPr>
              <a:t>', 'description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6, 1,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view_name</a:t>
            </a:r>
            <a:endParaRPr lang="en-IN" dirty="0">
              <a:solidFill>
                <a:srgbClr val="0077AA"/>
              </a:solidFill>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382286"/>
            <a:ext cx="11449272" cy="3785652"/>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3-Tier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b="1" dirty="0">
                <a:solidFill>
                  <a:srgbClr val="FF0000"/>
                </a:solidFill>
                <a:latin typeface="Arial" pitchFamily="34" charset="0"/>
                <a:cs typeface="Arial" pitchFamily="34" charset="0"/>
              </a:rPr>
              <a:t>Database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113" indent="-90011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42905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a:t>
            </a:r>
            <a:r>
              <a:rPr lang="en-US" sz="3200" i="1">
                <a:solidFill>
                  <a:srgbClr val="FF9900"/>
                </a:solidFill>
                <a:latin typeface="Arial" pitchFamily="34" charset="0"/>
                <a:cs typeface="Arial" pitchFamily="34" charset="0"/>
              </a:rPr>
              <a:t>- Binary</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923330"/>
          </a:xfrm>
          <a:prstGeom prst="rect">
            <a:avLst/>
          </a:prstGeom>
        </p:spPr>
        <p:txBody>
          <a:bodyPr wrap="square">
            <a:spAutoFit/>
          </a:bodyPr>
          <a:lstStyle/>
          <a:p>
            <a:r>
              <a:rPr lang="en-IN" dirty="0">
                <a:solidFill>
                  <a:srgbClr val="0077AA"/>
                </a:solidFill>
                <a:latin typeface="Liberation Mono"/>
              </a:rPr>
              <a:t>ALTER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VIEW</a:t>
            </a:r>
            <a:r>
              <a:rPr lang="en-IN" dirty="0">
                <a:latin typeface="Arial" panose="020B0604020202020204" pitchFamily="34" charset="0"/>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VIEW</a:t>
            </a:r>
            <a:r>
              <a:rPr lang="en-IN" dirty="0">
                <a:latin typeface="Arial" panose="020B0604020202020204" pitchFamily="34" charset="0"/>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VIEW</a:t>
            </a:r>
            <a:r>
              <a:rPr lang="en-IN" dirty="0">
                <a:latin typeface="Arial" panose="020B0604020202020204" pitchFamily="34" charset="0"/>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VIEW</a:t>
            </a:r>
            <a:r>
              <a:rPr lang="en-IN" dirty="0">
                <a:latin typeface="Arial" panose="020B0604020202020204" pitchFamily="34" charset="0"/>
                <a:cs typeface="Arial" panose="020B0604020202020204" pitchFamily="34" charset="0"/>
              </a:rPr>
              <a:t> STUDENTVIEW AS </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NAMEFIRST, NAMELAST, EMAILID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2" grpId="0"/>
      <p:bldP spid="11" grpId="0"/>
    </p:bldLst>
  </p:timing>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4" name="Rectangle 3"/>
          <p:cNvSpPr/>
          <p:nvPr/>
        </p:nvSpPr>
        <p:spPr>
          <a:xfrm>
            <a:off x="191344" y="3212976"/>
            <a:ext cx="11809312" cy="1323439"/>
          </a:xfrm>
          <a:prstGeom prst="rect">
            <a:avLst/>
          </a:prstGeom>
        </p:spPr>
        <p:txBody>
          <a:bodyPr wrap="square">
            <a:spAutoFit/>
          </a:bodyPr>
          <a:lstStyle/>
          <a:p>
            <a:pPr algn="just"/>
            <a:r>
              <a:rPr lang="en-US" sz="2000" dirty="0">
                <a:latin typeface="Palatino Linotype" panose="02040502050505030304" pitchFamily="18" charset="0"/>
              </a:rPr>
              <a:t>An index is a schema object. It is used by the server to speed up the retrieval of rows by using a pointer. It can reduce disk I/O(input/output) by using a rapid path access method to locate data quickly. An index helps to speed up select queries and where clauses, but it slows down data input, with the update and the insert statements. Indexes can be created or dropped with no effect on the data.</a:t>
            </a:r>
          </a:p>
        </p:txBody>
      </p:sp>
    </p:spTree>
    <p:extLst>
      <p:ext uri="{BB962C8B-B14F-4D97-AF65-F5344CB8AC3E}">
        <p14:creationId xmlns:p14="http://schemas.microsoft.com/office/powerpoint/2010/main" val="1338227008"/>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91344" y="4419600"/>
            <a:ext cx="10400456" cy="400110"/>
          </a:xfrm>
          <a:prstGeom prst="rect">
            <a:avLst/>
          </a:prstGeom>
          <a:solidFill>
            <a:srgbClr val="FFFF00"/>
          </a:solidFill>
        </p:spPr>
        <p:txBody>
          <a:bodyPr wrap="square">
            <a:spAutoFit/>
          </a:bodyPr>
          <a:lstStyle/>
          <a:p>
            <a:r>
              <a:rPr lang="en-IN" sz="2000" dirty="0">
                <a:latin typeface="Arial" panose="020B0604020202020204" pitchFamily="34" charset="0"/>
                <a:cs typeface="Arial" panose="020B0604020202020204" pitchFamily="34" charset="0"/>
              </a:rPr>
              <a:t>If we drop the base table, the INDEX will be dropped automatically.</a:t>
            </a:r>
            <a:endParaRPr lang="en-IN"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43543644"/>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646331"/>
          </a:xfrm>
          <a:prstGeom prst="rect">
            <a:avLst/>
          </a:prstGeom>
        </p:spPr>
        <p:txBody>
          <a:bodyPr wrap="square">
            <a:spAutoFit/>
          </a:bodyPr>
          <a:lstStyle/>
          <a:p>
            <a:r>
              <a:rPr lang="en-IN" dirty="0">
                <a:solidFill>
                  <a:srgbClr val="0077AA"/>
                </a:solidFill>
                <a:latin typeface="Liberation Mono"/>
              </a:rPr>
              <a:t>CREATE [UNIQUE] INDEX index_name</a:t>
            </a:r>
          </a:p>
          <a:p>
            <a:r>
              <a:rPr lang="en-IN" dirty="0">
                <a:solidFill>
                  <a:srgbClr val="0077AA"/>
                </a:solidFill>
                <a:latin typeface="Liberation Mono"/>
              </a:rPr>
              <a:t>    ON tbl_name (index_col_name,...)</a:t>
            </a:r>
            <a:endParaRPr lang="en-US" dirty="0">
              <a:solidFill>
                <a:srgbClr val="0077AA"/>
              </a:solidFill>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708673"/>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i</a:t>
            </a:r>
            <a:r>
              <a:rPr lang="en-IN" sz="1600" dirty="0">
                <a:latin typeface="Arial" panose="020B0604020202020204" pitchFamily="34" charset="0"/>
                <a:ea typeface="Times New Roman" panose="02020603050405020304" pitchFamily="18" charset="0"/>
              </a:rPr>
              <a:t>ndexOnName</a:t>
            </a:r>
            <a:r>
              <a:rPr lang="en-IN" sz="1600" dirty="0">
                <a:latin typeface="Arial" panose="020B0604020202020204" pitchFamily="34" charset="0"/>
                <a:ea typeface="Arial Unicode MS"/>
                <a:cs typeface="Arial" panose="020B0604020202020204" pitchFamily="34" charset="0"/>
              </a:rPr>
              <a:t>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solidFill>
                  <a:schemeClr val="tx1">
                    <a:lumMod val="95000"/>
                    <a:lumOff val="5000"/>
                  </a:schemeClr>
                </a:solidFill>
                <a:latin typeface="Arial" panose="020B0604020202020204" pitchFamily="34" charset="0"/>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rPr>
              <a:t>CREATE</a:t>
            </a:r>
            <a:r>
              <a:rPr lang="en-IN" sz="1600" dirty="0">
                <a:solidFill>
                  <a:schemeClr val="tx1">
                    <a:lumMod val="95000"/>
                    <a:lumOff val="5000"/>
                  </a:schemeClr>
                </a:solidFill>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rPr>
              <a:t>INDEX</a:t>
            </a:r>
            <a:r>
              <a:rPr lang="en-IN" sz="1600" dirty="0">
                <a:solidFill>
                  <a:schemeClr val="tx1">
                    <a:lumMod val="95000"/>
                    <a:lumOff val="5000"/>
                  </a:schemeClr>
                </a:solidFill>
                <a:latin typeface="Arial" panose="020B0604020202020204" pitchFamily="34" charset="0"/>
                <a:cs typeface="Arial" panose="020B0604020202020204" pitchFamily="34" charset="0"/>
              </a:rPr>
              <a:t> indexOnUniversity ON STUDENT_QUALIFICATIONS</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chemeClr val="tx1">
                    <a:lumMod val="95000"/>
                    <a:lumOff val="5000"/>
                  </a:schemeClr>
                </a:solidFill>
                <a:latin typeface="Arial" panose="020B0604020202020204" pitchFamily="34" charset="0"/>
                <a:cs typeface="Arial" panose="020B0604020202020204" pitchFamily="34" charset="0"/>
              </a:rPr>
              <a:t>UNIVERSITY</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chemeClr val="tx1">
                    <a:lumMod val="95000"/>
                    <a:lumOff val="5000"/>
                  </a:schemeClr>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UNIQUE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uniqueIndexOnName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solidFill>
                  <a:schemeClr val="tx1">
                    <a:lumMod val="95000"/>
                    <a:lumOff val="5000"/>
                  </a:schemeClr>
                </a:solidFill>
                <a:latin typeface="Arial" panose="020B0604020202020204" pitchFamily="34" charset="0"/>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200329"/>
          </a:xfrm>
          <a:prstGeom prst="rect">
            <a:avLst/>
          </a:prstGeom>
          <a:solidFill>
            <a:schemeClr val="bg1"/>
          </a:solidFill>
        </p:spPr>
        <p:txBody>
          <a:bodyPr wrap="square">
            <a:spAutoFit/>
          </a:bodyPr>
          <a:lstStyle/>
          <a:p>
            <a:r>
              <a:rPr lang="en-US" dirty="0">
                <a:solidFill>
                  <a:srgbClr val="0077AA"/>
                </a:solidFill>
                <a:latin typeface="Liberation Mono"/>
              </a:rPr>
              <a:t>SHOW {INDEX | INDEXES | KEYS}</a:t>
            </a:r>
          </a:p>
          <a:p>
            <a:r>
              <a:rPr lang="en-US" dirty="0">
                <a:solidFill>
                  <a:srgbClr val="0077AA"/>
                </a:solidFill>
                <a:latin typeface="Liberation Mono"/>
              </a:rPr>
              <a:t>    {FROM | IN} tbl_name</a:t>
            </a:r>
          </a:p>
          <a:p>
            <a:r>
              <a:rPr lang="en-US" dirty="0">
                <a:solidFill>
                  <a:srgbClr val="0077AA"/>
                </a:solidFill>
                <a:latin typeface="Liberation Mono"/>
              </a:rPr>
              <a:t>    [{FROM | IN} db_name]</a:t>
            </a:r>
          </a:p>
          <a:p>
            <a:r>
              <a:rPr lang="en-US" dirty="0">
                <a:solidFill>
                  <a:srgbClr val="0077AA"/>
                </a:solidFill>
                <a:latin typeface="Liberation Mono"/>
              </a:rPr>
              <a:t>    [WHERE expr]</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339341"/>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sz="1600" dirty="0">
                <a:solidFill>
                  <a:srgbClr val="0077AA"/>
                </a:solidFill>
                <a:latin typeface="Arial" panose="020B0604020202020204" pitchFamily="34" charset="0"/>
              </a:rPr>
              <a:t>SHOW</a:t>
            </a:r>
            <a:r>
              <a:rPr lang="en-US" sz="1600" dirty="0">
                <a:latin typeface="Arial" panose="020B0604020202020204" pitchFamily="34" charset="0"/>
                <a:ea typeface="Arial Unicode MS"/>
                <a:cs typeface="Arial" panose="020B0604020202020204" pitchFamily="34" charset="0"/>
              </a:rPr>
              <a:t> </a:t>
            </a:r>
            <a:r>
              <a:rPr lang="en-US" sz="1600" dirty="0">
                <a:solidFill>
                  <a:srgbClr val="0077AA"/>
                </a:solidFill>
                <a:latin typeface="Arial" panose="020B0604020202020204" pitchFamily="34" charset="0"/>
              </a:rPr>
              <a:t>INDEX</a:t>
            </a:r>
            <a:r>
              <a:rPr lang="en-US" sz="1600" dirty="0">
                <a:latin typeface="Arial" panose="020B0604020202020204" pitchFamily="34" charset="0"/>
                <a:ea typeface="Arial Unicode MS"/>
                <a:cs typeface="Arial" panose="020B0604020202020204" pitchFamily="34" charset="0"/>
              </a:rPr>
              <a:t> </a:t>
            </a:r>
            <a:r>
              <a:rPr lang="en-US" sz="1600" dirty="0">
                <a:solidFill>
                  <a:srgbClr val="0077AA"/>
                </a:solidFill>
                <a:latin typeface="Arial" panose="020B0604020202020204" pitchFamily="34" charset="0"/>
              </a:rPr>
              <a:t>FROM</a:t>
            </a:r>
            <a:r>
              <a:rPr lang="en-US" sz="1600" dirty="0">
                <a:latin typeface="Arial" panose="020B0604020202020204" pitchFamily="34" charset="0"/>
                <a:ea typeface="Arial Unicode MS"/>
                <a:cs typeface="Arial" panose="020B0604020202020204" pitchFamily="34" charset="0"/>
              </a:rPr>
              <a:t> STUDENT_QUALIFICATIONS;</a:t>
            </a:r>
            <a:endParaRPr lang="en-IN" sz="1600" dirty="0">
              <a:latin typeface="Arial" panose="020B0604020202020204" pitchFamily="34" charset="0"/>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369332"/>
          </a:xfrm>
          <a:prstGeom prst="rect">
            <a:avLst/>
          </a:prstGeom>
          <a:solidFill>
            <a:schemeClr val="bg1"/>
          </a:solidFill>
        </p:spPr>
        <p:txBody>
          <a:bodyPr wrap="square">
            <a:spAutoFit/>
          </a:bodyPr>
          <a:lstStyle/>
          <a:p>
            <a:r>
              <a:rPr lang="en-IN" dirty="0">
                <a:solidFill>
                  <a:srgbClr val="0077AA"/>
                </a:solidFill>
                <a:latin typeface="Liberation Mono"/>
              </a:rPr>
              <a:t>DROP INDEX index_name ON 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6598922"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INDEX</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Arial Unicode MS"/>
                <a:cs typeface="Arial" panose="020B0604020202020204" pitchFamily="34" charset="0"/>
              </a:rPr>
              <a:t>i</a:t>
            </a:r>
            <a:r>
              <a:rPr lang="en-IN" dirty="0">
                <a:latin typeface="Arial" panose="020B0604020202020204" pitchFamily="34" charset="0"/>
                <a:ea typeface="Times New Roman" panose="02020603050405020304" pitchFamily="18" charset="0"/>
              </a:rPr>
              <a:t>ndexOnName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ON</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emp</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INDEX</a:t>
            </a:r>
            <a:r>
              <a:rPr lang="en-IN" dirty="0">
                <a:latin typeface="Arial" panose="020B060402020202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cs typeface="Arial" panose="020B0604020202020204" pitchFamily="34" charset="0"/>
              </a:rPr>
              <a:t>indexOnUniversity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ON</a:t>
            </a:r>
            <a:r>
              <a:rPr lang="en-IN" dirty="0">
                <a:latin typeface="Arial" panose="020B0604020202020204" pitchFamily="34" charset="0"/>
                <a:cs typeface="Arial" panose="020B0604020202020204" pitchFamily="34" charset="0"/>
              </a:rPr>
              <a:t> student_qualifications;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INDEX</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Arial Unicode MS"/>
                <a:cs typeface="Arial" panose="020B0604020202020204" pitchFamily="34" charset="0"/>
              </a:rPr>
              <a:t>uniqueIndexOnName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ON</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emp</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419600"/>
            <a:ext cx="6063343" cy="1477328"/>
          </a:xfrm>
          <a:prstGeom prst="rect">
            <a:avLst/>
          </a:prstGeom>
        </p:spPr>
        <p:txBody>
          <a:bodyPr wrap="square">
            <a:spAutoFit/>
          </a:bodyPr>
          <a:lstStyle/>
          <a:p>
            <a:r>
              <a:rPr lang="en-IN" dirty="0">
                <a:solidFill>
                  <a:srgbClr val="E0D612"/>
                </a:solidFill>
                <a:latin typeface="Arial" panose="020B0604020202020204" pitchFamily="34" charset="0"/>
                <a:cs typeface="Arial" panose="020B0604020202020204" pitchFamily="34" charset="0"/>
              </a:rPr>
              <a:t>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 </a:t>
            </a:r>
            <a:r>
              <a:rPr lang="en-IN" dirty="0">
                <a:latin typeface="Arial" panose="020B0604020202020204" pitchFamily="34" charset="0"/>
                <a:cs typeface="Arial" panose="020B0604020202020204" pitchFamily="34" charset="0"/>
              </a:rPr>
              <a:t>DEPT </a:t>
            </a:r>
            <a:r>
              <a:rPr lang="en-IN" dirty="0">
                <a:solidFill>
                  <a:srgbClr val="C74C49"/>
                </a:solidFill>
                <a:latin typeface="Arial" panose="020B0604020202020204" pitchFamily="34" charset="0"/>
                <a:cs typeface="Arial" panose="020B0604020202020204" pitchFamily="34" charset="0"/>
              </a:rPr>
              <a:t>READ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E0D612"/>
                </a:solidFill>
                <a:latin typeface="Arial" panose="020B0604020202020204" pitchFamily="34" charset="0"/>
                <a:cs typeface="Arial" panose="020B0604020202020204" pitchFamily="34" charset="0"/>
              </a:rPr>
              <a:t>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 </a:t>
            </a:r>
            <a:r>
              <a:rPr lang="en-IN" dirty="0">
                <a:latin typeface="Arial" panose="020B0604020202020204" pitchFamily="34" charset="0"/>
                <a:cs typeface="Arial" panose="020B0604020202020204" pitchFamily="34" charset="0"/>
              </a:rPr>
              <a:t>DEPT </a:t>
            </a:r>
            <a:r>
              <a:rPr lang="en-IN" dirty="0">
                <a:solidFill>
                  <a:srgbClr val="C74C49"/>
                </a:solidFill>
                <a:latin typeface="Arial" panose="020B0604020202020204" pitchFamily="34" charset="0"/>
                <a:cs typeface="Arial" panose="020B0604020202020204" pitchFamily="34" charset="0"/>
              </a:rPr>
              <a:t>WRITE</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E0D612"/>
                </a:solidFill>
                <a:latin typeface="Arial" panose="020B0604020202020204" pitchFamily="34" charset="0"/>
                <a:cs typeface="Arial" panose="020B0604020202020204" pitchFamily="34" charset="0"/>
              </a:rPr>
              <a:t>UNLOCK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3140968"/>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335360" y="4077072"/>
            <a:ext cx="11521280" cy="1323439"/>
          </a:xfrm>
          <a:prstGeom prst="rect">
            <a:avLst/>
          </a:prstGeom>
        </p:spPr>
        <p:txBody>
          <a:bodyPr wrap="square">
            <a:spAutoFit/>
          </a:body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5" name="Rectangle 4">
            <a:extLst>
              <a:ext uri="{FF2B5EF4-FFF2-40B4-BE49-F238E27FC236}">
                <a16:creationId xmlns:a16="http://schemas.microsoft.com/office/drawing/2014/main" id="{2E523377-0A94-4852-8E2D-AC796C0D79C8}"/>
              </a:ext>
            </a:extLst>
          </p:cNvPr>
          <p:cNvSpPr/>
          <p:nvPr/>
        </p:nvSpPr>
        <p:spPr>
          <a:xfrm>
            <a:off x="191344" y="195605"/>
            <a:ext cx="11809312" cy="2554545"/>
          </a:xfrm>
          <a:prstGeom prst="rect">
            <a:avLst/>
          </a:prstGeom>
        </p:spPr>
        <p:txBody>
          <a:bodyPr wrap="square">
            <a:spAutoFit/>
          </a:bodyPr>
          <a:lstStyle/>
          <a:p>
            <a:pPr marL="342900" indent="-342900">
              <a:buFont typeface="Arial" panose="020B0604020202020204" pitchFamily="34" charset="0"/>
              <a:buChar char="•"/>
            </a:pPr>
            <a:r>
              <a:rPr lang="en-US"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dirty="0">
                <a:latin typeface="Liberation Mono"/>
                <a:cs typeface="Arial" panose="020B0604020202020204" pitchFamily="34" charset="0"/>
              </a:rPr>
              <a:t> d:\bk.sql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-P 3306 -h 192.168.100.26 -usaleel -psaleel db_name </a:t>
            </a:r>
            <a:r>
              <a:rPr lang="en-US" sz="2000" dirty="0">
                <a:solidFill>
                  <a:srgbClr val="2658E6"/>
                </a:solidFill>
                <a:latin typeface="Liberation Mono"/>
                <a:cs typeface="Arial" panose="020B0604020202020204" pitchFamily="34" charset="0"/>
              </a:rPr>
              <a:t>&gt;</a:t>
            </a:r>
            <a:r>
              <a:rPr lang="en-US"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dirty="0">
                <a:latin typeface="Liberation Mono"/>
                <a:cs typeface="Arial" panose="020B0604020202020204" pitchFamily="34" charset="0"/>
              </a:rPr>
              <a:t>-P 3306 -h 192.168.100.26 -usaleel -psaleel db_name </a:t>
            </a:r>
            <a:r>
              <a:rPr lang="en-US" sz="2000" dirty="0">
                <a:solidFill>
                  <a:srgbClr val="2658E6"/>
                </a:solidFill>
                <a:latin typeface="Liberation Mono"/>
                <a:cs typeface="Arial" panose="020B0604020202020204" pitchFamily="34" charset="0"/>
              </a:rPr>
              <a:t>&gt;</a:t>
            </a:r>
            <a:r>
              <a:rPr lang="en-US"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 -P 3306 –h192.168.100.74  -uroot -proot db2</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&lt;</a:t>
            </a:r>
            <a:r>
              <a:rPr lang="en-US"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 -P 3306 –h192.168.100.74  -uroot -proot </a:t>
            </a:r>
            <a:r>
              <a:rPr lang="en-US" sz="2000" dirty="0">
                <a:solidFill>
                  <a:srgbClr val="2658E6"/>
                </a:solidFill>
                <a:latin typeface="Liberation Mono"/>
                <a:cs typeface="Arial" panose="020B0604020202020204" pitchFamily="34" charset="0"/>
              </a:rPr>
              <a:t>&lt;</a:t>
            </a:r>
            <a:r>
              <a:rPr lang="en-US" dirty="0">
                <a:latin typeface="Liberation Mono"/>
                <a:cs typeface="Arial" panose="020B0604020202020204" pitchFamily="34" charset="0"/>
              </a:rPr>
              <a:t> D:\ backup_fileName.sql db2</a:t>
            </a:r>
          </a:p>
        </p:txBody>
      </p:sp>
      <p:cxnSp>
        <p:nvCxnSpPr>
          <p:cNvPr id="6" name="Straight Connector 5">
            <a:extLst>
              <a:ext uri="{FF2B5EF4-FFF2-40B4-BE49-F238E27FC236}">
                <a16:creationId xmlns:a16="http://schemas.microsoft.com/office/drawing/2014/main" id="{74E99FB4-69D0-4CFD-808E-9A16AEEB36E6}"/>
              </a:ext>
            </a:extLst>
          </p:cNvPr>
          <p:cNvCxnSpPr/>
          <p:nvPr/>
        </p:nvCxnSpPr>
        <p:spPr>
          <a:xfrm>
            <a:off x="191344" y="2924944"/>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Tree>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665296" cy="2031325"/>
          </a:xfrm>
          <a:prstGeom prst="rect">
            <a:avLst/>
          </a:prstGeom>
        </p:spPr>
        <p:txBody>
          <a:bodyPr wrap="square">
            <a:spAutoFit/>
          </a:bodyPr>
          <a:lstStyle/>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INFORMATION_SCHEMA provides access to database metadata, information about the MySQL server such as the name of a database or table, the data type of a column, or access privileges.</a:t>
            </a:r>
          </a:p>
          <a:p>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INFORMATION_SCHEMA is a database within each MySQL instance, the place that stores information about all the other databases that the MySQL server maintains. The INFORMATION_SCHEMA database contains several read-only tables,  you can only read the contents of tables, not perform INSERT, UPDATE, or DELETE operations on them, and you cannot set triggers on them.</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2487683"/>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91138925"/>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542271"/>
            <a:ext cx="9949705" cy="2062103"/>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p:txBody>
      </p:sp>
      <p:sp>
        <p:nvSpPr>
          <p:cNvPr id="2" name="Rectangle 1"/>
          <p:cNvSpPr/>
          <p:nvPr/>
        </p:nvSpPr>
        <p:spPr>
          <a:xfrm>
            <a:off x="335360" y="3861048"/>
            <a:ext cx="1161811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Segoe UI Semilight" panose="020B0402040204020203"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myprocedure;</a:t>
            </a:r>
          </a:p>
          <a:p>
            <a:pPr marL="273050"/>
            <a:r>
              <a:rPr lang="en-IN" dirty="0">
                <a:latin typeface="Liberation Mono"/>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Liberation Mono"/>
                <a:cs typeface="Segoe UI Semilight" panose="020B0402040204020203"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Segoe UI Semilight" panose="020B0402040204020203" pitchFamily="34" charset="0"/>
              </a:rPr>
              <a:t>PROCEDURE</a:t>
            </a:r>
            <a:r>
              <a:rPr lang="en-IN" dirty="0">
                <a:latin typeface="Liberation Mono"/>
                <a:ea typeface="Segoe UI Symbol" panose="020B0502040204020203" pitchFamily="34" charset="0"/>
                <a:cs typeface="Segoe UI Semilight" panose="020B0402040204020203" pitchFamily="34" charset="0"/>
              </a:rPr>
              <a:t> myprocedure()</a:t>
            </a:r>
          </a:p>
          <a:p>
            <a:pPr marL="273050"/>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Segoe UI Semilight" panose="020B0402040204020203" pitchFamily="34" charset="0"/>
              </a:rPr>
              <a:t>begin</a:t>
            </a:r>
          </a:p>
          <a:p>
            <a:pPr marL="273050"/>
            <a:r>
              <a:rPr lang="en-IN" dirty="0">
                <a:latin typeface="Liberation Mono"/>
                <a:ea typeface="Segoe UI Symbol" panose="020B0502040204020203" pitchFamily="34" charset="0"/>
                <a:cs typeface="Segoe UI Semilight" panose="020B0402040204020203" pitchFamily="34" charset="0"/>
              </a:rPr>
              <a:t>        SELECT 'Infoway Technologies, Pune';</a:t>
            </a:r>
          </a:p>
          <a:p>
            <a:pPr marL="273050"/>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Segoe UI Semilight" panose="020B0402040204020203"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73050"/>
            <a:r>
              <a:rPr lang="en-IN" dirty="0">
                <a:latin typeface="Liberation Mono"/>
                <a:ea typeface="Segoe UI Symbol" panose="020B0502040204020203" pitchFamily="34" charset="0"/>
                <a:cs typeface="Segoe UI Semilight" panose="020B0402040204020203" pitchFamily="34" charset="0"/>
              </a:rPr>
              <a:t>delimiter ;</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7981995" y="3359095"/>
            <a:ext cx="3940629"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646331"/>
          </a:xfrm>
          <a:prstGeom prst="rect">
            <a:avLst/>
          </a:prstGeom>
          <a:noFill/>
        </p:spPr>
        <p:txBody>
          <a:bodyPr wrap="square">
            <a:spAutoFit/>
          </a:bodyPr>
          <a:lstStyle/>
          <a:p>
            <a:r>
              <a:rPr lang="en-IN" sz="1800" b="1" dirty="0">
                <a:latin typeface="Liberation Mono"/>
              </a:rPr>
              <a:t>Parameter</a:t>
            </a:r>
            <a:r>
              <a:rPr lang="en-IN" sz="1800" dirty="0">
                <a:latin typeface="Liberation Mono"/>
              </a:rPr>
              <a:t>: Is an unknown thing. Means it exists but don’t know it</a:t>
            </a:r>
            <a:r>
              <a:rPr lang="en-IN" sz="1800">
                <a:latin typeface="Liberation Mono"/>
              </a:rPr>
              <a:t>. </a:t>
            </a:r>
          </a:p>
          <a:p>
            <a:r>
              <a:rPr lang="en-IN" sz="1800">
                <a:solidFill>
                  <a:srgbClr val="FF0000"/>
                </a:solidFill>
                <a:latin typeface="Liberation Mono"/>
              </a:rPr>
              <a:t>e</a:t>
            </a:r>
            <a:r>
              <a:rPr lang="en-IN" sz="1800" dirty="0">
                <a:solidFill>
                  <a:srgbClr val="FF0000"/>
                </a:solidFill>
                <a:latin typeface="Liberation Mono"/>
              </a:rPr>
              <a:t>.g. </a:t>
            </a:r>
            <a:r>
              <a:rPr lang="en-IN" sz="1800" dirty="0">
                <a:latin typeface="Liberation Mono"/>
              </a:rPr>
              <a:t>Blood sugar it exists but we don’t know it.</a:t>
            </a:r>
            <a:endParaRPr lang="en-IN" dirty="0"/>
          </a:p>
        </p:txBody>
      </p:sp>
    </p:spTree>
    <p:extLst>
      <p:ext uri="{BB962C8B-B14F-4D97-AF65-F5344CB8AC3E}">
        <p14:creationId xmlns:p14="http://schemas.microsoft.com/office/powerpoint/2010/main" val="3663519791"/>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a:t>
            </a:r>
            <a:r>
              <a:rPr lang="en-US" sz="3200" i="1">
                <a:solidFill>
                  <a:srgbClr val="FF9900"/>
                </a:solidFill>
                <a:latin typeface="Arial" pitchFamily="34" charset="0"/>
                <a:cs typeface="Arial" pitchFamily="34" charset="0"/>
              </a:rPr>
              <a:t>- Ternary</a:t>
            </a:r>
            <a:endParaRPr lang="en-US" sz="3200" i="1" dirty="0">
              <a:solidFill>
                <a:srgbClr val="FF9900"/>
              </a:solidFill>
              <a:latin typeface="Arial" pitchFamily="34" charset="0"/>
              <a:cs typeface="Arial" pitchFamily="34" charset="0"/>
            </a:endParaRP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2" name="Rectangle 1"/>
          <p:cNvSpPr/>
          <p:nvPr/>
        </p:nvSpPr>
        <p:spPr>
          <a:xfrm>
            <a:off x="335360" y="928671"/>
            <a:ext cx="11305256" cy="2400657"/>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p:txBody>
      </p:sp>
      <p:sp>
        <p:nvSpPr>
          <p:cNvPr id="3" name="Rectangle 2"/>
          <p:cNvSpPr/>
          <p:nvPr/>
        </p:nvSpPr>
        <p:spPr>
          <a:xfrm>
            <a:off x="335360" y="4149080"/>
            <a:ext cx="11305256"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Tree>
    <p:extLst>
      <p:ext uri="{BB962C8B-B14F-4D97-AF65-F5344CB8AC3E}">
        <p14:creationId xmlns:p14="http://schemas.microsoft.com/office/powerpoint/2010/main" val="3333021521"/>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1015663"/>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2" name="Group 11"/>
          <p:cNvGrpSpPr/>
          <p:nvPr/>
        </p:nvGrpSpPr>
        <p:grpSpPr>
          <a:xfrm>
            <a:off x="551384" y="1066798"/>
            <a:ext cx="11017224" cy="5355312"/>
            <a:chOff x="76200" y="762000"/>
            <a:chExt cx="8991600" cy="5355312"/>
          </a:xfrm>
          <a:noFill/>
        </p:grpSpPr>
        <p:sp>
          <p:nvSpPr>
            <p:cNvPr id="2" name="Rectangle 1"/>
            <p:cNvSpPr/>
            <p:nvPr/>
          </p:nvSpPr>
          <p:spPr>
            <a:xfrm>
              <a:off x="76200" y="762000"/>
              <a:ext cx="8991600" cy="5355312"/>
            </a:xfrm>
            <a:prstGeom prst="rect">
              <a:avLst/>
            </a:prstGeom>
            <a:grp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Segoe UI Semilight" panose="020B0402040204020203" pitchFamily="34" charset="0"/>
                </a:rPr>
                <a:t>DROP FUNCTION IF EXISTS </a:t>
              </a:r>
              <a:r>
                <a:rPr lang="en-IN" dirty="0">
                  <a:latin typeface="Liberation Mono"/>
                  <a:ea typeface="Segoe UI Symbol" panose="020B0502040204020203" pitchFamily="34" charset="0"/>
                  <a:cs typeface="Segoe UI Semilight" panose="020B0402040204020203" pitchFamily="34" charset="0"/>
                </a:rPr>
                <a:t>F1;</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Segoe UI Semilight" panose="020B0402040204020203"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Segoe UI Semilight" panose="020B0402040204020203" pitchFamily="34" charset="0"/>
                </a:rPr>
                <a:t>FUNCTION</a:t>
              </a:r>
              <a:r>
                <a:rPr lang="en-IN" dirty="0">
                  <a:latin typeface="Liberation Mono"/>
                  <a:ea typeface="Segoe UI Symbol" panose="020B0502040204020203" pitchFamily="34" charset="0"/>
                  <a:cs typeface="Segoe UI Semilight" panose="020B0402040204020203" pitchFamily="34" charset="0"/>
                </a:rPr>
                <a:t> F1() returns varchar(100)</a:t>
              </a:r>
            </a:p>
            <a:p>
              <a:pPr marL="261938"/>
              <a:r>
                <a:rPr lang="en-IN" dirty="0">
                  <a:solidFill>
                    <a:srgbClr val="0077AA"/>
                  </a:solidFill>
                  <a:latin typeface="Liberation Mono"/>
                  <a:cs typeface="Segoe UI Semilight" panose="020B0402040204020203"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varchar(100) default 'Hello World';</a:t>
              </a:r>
            </a:p>
            <a:p>
              <a:pPr marL="261938"/>
              <a:r>
                <a:rPr lang="en-IN" dirty="0">
                  <a:latin typeface="Liberation Mono"/>
                  <a:ea typeface="Segoe UI Symbol" panose="020B0502040204020203" pitchFamily="34" charset="0"/>
                  <a:cs typeface="Segoe UI Semilight" panose="020B0402040204020203" pitchFamily="34" charset="0"/>
                </a:rPr>
                <a:t>     # SELECT "Hello World";</a:t>
              </a:r>
            </a:p>
            <a:p>
              <a:pPr marL="261938"/>
              <a:r>
                <a:rPr lang="en-IN" dirty="0">
                  <a:latin typeface="Liberation Mono"/>
                  <a:ea typeface="Segoe UI Symbol" panose="020B0502040204020203" pitchFamily="34" charset="0"/>
                  <a:cs typeface="Segoe UI Semilight" panose="020B0402040204020203" pitchFamily="34" charset="0"/>
                </a:rPr>
                <a:t>     call p1(x);</a:t>
              </a:r>
            </a:p>
            <a:p>
              <a:pPr marL="261938"/>
              <a:r>
                <a:rPr lang="en-IN" dirty="0">
                  <a:latin typeface="Liberation Mono"/>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Liberation Mono"/>
                  <a:cs typeface="Segoe UI Semilight" panose="020B0402040204020203"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P1(out para1 varchar(100))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"Hello World123";</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646331"/>
            </a:xfrm>
            <a:prstGeom prst="rect">
              <a:avLst/>
            </a:prstGeom>
            <a:grp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grpSp>
          <p:nvGrpSpPr>
            <p:cNvPr id="9" name="Group 8"/>
            <p:cNvGrpSpPr/>
            <p:nvPr/>
          </p:nvGrpSpPr>
          <p:grpSpPr>
            <a:xfrm>
              <a:off x="1981201" y="5467350"/>
              <a:ext cx="1887746" cy="560804"/>
              <a:chOff x="1981200" y="5467350"/>
              <a:chExt cx="1941354" cy="560804"/>
            </a:xfrm>
            <a:grpFill/>
          </p:grpSpPr>
          <p:grpSp>
            <p:nvGrpSpPr>
              <p:cNvPr id="6" name="Group 5"/>
              <p:cNvGrpSpPr/>
              <p:nvPr/>
            </p:nvGrpSpPr>
            <p:grpSpPr>
              <a:xfrm>
                <a:off x="1981200" y="5467350"/>
                <a:ext cx="876300" cy="381000"/>
                <a:chOff x="1981200" y="5323116"/>
                <a:chExt cx="876300" cy="381000"/>
              </a:xfrm>
              <a:grpFill/>
            </p:grpSpPr>
            <p:cxnSp>
              <p:nvCxnSpPr>
                <p:cNvPr id="13" name="Straight Connector 12"/>
                <p:cNvCxnSpPr/>
                <p:nvPr/>
              </p:nvCxnSpPr>
              <p:spPr>
                <a:xfrm>
                  <a:off x="1981200" y="5323116"/>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148511" cy="338554"/>
              </a:xfrm>
              <a:prstGeom prst="rect">
                <a:avLst/>
              </a:prstGeom>
              <a:grpFill/>
            </p:spPr>
            <p:txBody>
              <a:bodyPr wrap="none" rtlCol="0">
                <a:spAutoFit/>
              </a:bodyPr>
              <a:lstStyle/>
              <a:p>
                <a:r>
                  <a:rPr lang="en-IN" sz="1600" dirty="0">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grp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646331"/>
            </a:xfrm>
            <a:prstGeom prst="rect">
              <a:avLst/>
            </a:prstGeom>
            <a:grp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2774495" y="2342288"/>
              <a:ext cx="2209800" cy="0"/>
            </a:xfrm>
            <a:prstGeom prst="straightConnector1">
              <a:avLst/>
            </a:prstGeom>
            <a:grp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4860134"/>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348880"/>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Compound-Statement</a:t>
            </a:r>
          </a:p>
        </p:txBody>
      </p:sp>
      <p:sp>
        <p:nvSpPr>
          <p:cNvPr id="3" name="Rectangle 2"/>
          <p:cNvSpPr/>
          <p:nvPr/>
        </p:nvSpPr>
        <p:spPr>
          <a:xfrm>
            <a:off x="551384" y="3284984"/>
            <a:ext cx="11089232" cy="707886"/>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A compound statement is a block that can contain other blocks; declarations for variables, condition handlers, and cursors; and flow control constructs such as loops and conditional tests.</a:t>
            </a:r>
          </a:p>
        </p:txBody>
      </p:sp>
    </p:spTree>
    <p:extLst>
      <p:ext uri="{BB962C8B-B14F-4D97-AF65-F5344CB8AC3E}">
        <p14:creationId xmlns:p14="http://schemas.microsoft.com/office/powerpoint/2010/main" val="2198085191"/>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 . . . .</a:t>
            </a:r>
          </a:p>
          <a:p>
            <a:r>
              <a:rPr lang="en-IN" sz="2000" dirty="0">
                <a:solidFill>
                  <a:srgbClr val="0077AA"/>
                </a:solidFill>
                <a:latin typeface="Liberation Mono"/>
              </a:rPr>
              <a:t>     . . . . .</a:t>
            </a:r>
          </a:p>
          <a:p>
            <a:r>
              <a:rPr lang="en-IN" sz="2000" dirty="0">
                <a:solidFill>
                  <a:srgbClr val="0077AA"/>
                </a:solidFill>
                <a:latin typeface="Liberation Mono"/>
              </a:rPr>
              <a:t>     . . .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Tree>
    <p:extLst>
      <p:ext uri="{BB962C8B-B14F-4D97-AF65-F5344CB8AC3E}">
        <p14:creationId xmlns:p14="http://schemas.microsoft.com/office/powerpoint/2010/main" val="3692780797"/>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42088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4" name="Rectangle 3"/>
          <p:cNvSpPr/>
          <p:nvPr/>
        </p:nvSpPr>
        <p:spPr>
          <a:xfrm>
            <a:off x="335360" y="3284984"/>
            <a:ext cx="11449272" cy="2046714"/>
          </a:xfrm>
          <a:prstGeom prst="rect">
            <a:avLst/>
          </a:prstGeom>
        </p:spPr>
        <p:txBody>
          <a:bodyPr wrap="square">
            <a:spAutoFit/>
          </a:bodyPr>
          <a:lstStyle/>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algn="just"/>
            <a:endParaRPr lang="en-IN" sz="700" dirty="0">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algn="just"/>
            <a:endParaRPr lang="en-IN" sz="700" dirty="0">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latin typeface="Palatino Linotype" panose="02040502050505030304" pitchFamily="18" charset="0"/>
                <a:cs typeface="Segoe UI Light" panose="020B0502040204020203" pitchFamily="34" charset="0"/>
              </a:rPr>
              <a:t>DEFAULT</a:t>
            </a:r>
            <a:r>
              <a:rPr lang="en-IN" dirty="0">
                <a:latin typeface="Palatino Linotype" panose="02040502050505030304" pitchFamily="18" charset="0"/>
                <a:cs typeface="Segoe UI Light" panose="020B0502040204020203" pitchFamily="34" charset="0"/>
              </a:rPr>
              <a:t> keyword.</a:t>
            </a:r>
          </a:p>
        </p:txBody>
      </p:sp>
      <p:graphicFrame>
        <p:nvGraphicFramePr>
          <p:cNvPr id="3" name="Table 2"/>
          <p:cNvGraphicFramePr>
            <a:graphicFrameLocks noGrp="1"/>
          </p:cNvGraphicFramePr>
          <p:nvPr>
            <p:extLst>
              <p:ext uri="{D42A27DB-BD31-4B8C-83A1-F6EECF244321}">
                <p14:modId xmlns:p14="http://schemas.microsoft.com/office/powerpoint/2010/main" val="1524481379"/>
              </p:ext>
            </p:extLst>
          </p:nvPr>
        </p:nvGraphicFramePr>
        <p:xfrm>
          <a:off x="335360" y="554008"/>
          <a:ext cx="10180240" cy="426720"/>
        </p:xfrm>
        <a:graphic>
          <a:graphicData uri="http://schemas.openxmlformats.org/drawingml/2006/table">
            <a:tbl>
              <a:tblPr/>
              <a:tblGrid>
                <a:gridCol w="1018024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r>
                        <a:rPr lang="en-IN" sz="2200" dirty="0">
                          <a:solidFill>
                            <a:srgbClr val="82ADC9"/>
                          </a:solidFill>
                          <a:effectLst/>
                          <a:latin typeface="inherit"/>
                        </a:rPr>
                        <a:t> </a:t>
                      </a:r>
                      <a:r>
                        <a:rPr lang="en-IN" sz="2200" dirty="0">
                          <a:solidFill>
                            <a:srgbClr val="FECF84"/>
                          </a:solidFill>
                          <a:effectLst/>
                          <a:latin typeface="inherit"/>
                        </a:rPr>
                        <a:t>DEFAULT</a:t>
                      </a:r>
                      <a:r>
                        <a:rPr lang="en-IN" sz="2200" dirty="0">
                          <a:solidFill>
                            <a:srgbClr val="82ADC9"/>
                          </a:solidFill>
                          <a:effectLst/>
                          <a:latin typeface="inherit"/>
                        </a:rPr>
                        <a:t> </a:t>
                      </a:r>
                      <a:r>
                        <a:rPr lang="en-IN" sz="2200" dirty="0">
                          <a:solidFill>
                            <a:srgbClr val="FFFFFF"/>
                          </a:solidFill>
                          <a:effectLst/>
                          <a:latin typeface="inherit"/>
                        </a:rPr>
                        <a:t>default_value;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335360" y="141160"/>
            <a:ext cx="3223319" cy="369332"/>
          </a:xfrm>
          <a:prstGeom prst="rect">
            <a:avLst/>
          </a:prstGeom>
        </p:spPr>
        <p:txBody>
          <a:bodyPr wrap="square">
            <a:spAutoFit/>
          </a:bodyPr>
          <a:lstStyle/>
          <a:p>
            <a:r>
              <a:rPr lang="en-IN" dirty="0">
                <a:solidFill>
                  <a:srgbClr val="000000"/>
                </a:solidFill>
                <a:latin typeface="Open Sans"/>
              </a:rPr>
              <a:t>Declaring variables</a:t>
            </a:r>
          </a:p>
        </p:txBody>
      </p:sp>
      <p:sp>
        <p:nvSpPr>
          <p:cNvPr id="7" name="Rectangle 6"/>
          <p:cNvSpPr/>
          <p:nvPr/>
        </p:nvSpPr>
        <p:spPr>
          <a:xfrm>
            <a:off x="297260" y="1167135"/>
            <a:ext cx="3271841" cy="369332"/>
          </a:xfrm>
          <a:prstGeom prst="rect">
            <a:avLst/>
          </a:prstGeom>
        </p:spPr>
        <p:txBody>
          <a:bodyPr wrap="square">
            <a:spAutoFit/>
          </a:bodyPr>
          <a:lstStyle/>
          <a:p>
            <a:r>
              <a:rPr lang="en-IN"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2448356147"/>
              </p:ext>
            </p:extLst>
          </p:nvPr>
        </p:nvGraphicFramePr>
        <p:xfrm>
          <a:off x="335360" y="1564784"/>
          <a:ext cx="10180240" cy="640080"/>
        </p:xfrm>
        <a:graphic>
          <a:graphicData uri="http://schemas.openxmlformats.org/drawingml/2006/table">
            <a:tbl>
              <a:tblPr/>
              <a:tblGrid>
                <a:gridCol w="324329">
                  <a:extLst>
                    <a:ext uri="{9D8B030D-6E8A-4147-A177-3AD203B41FA5}">
                      <a16:colId xmlns:a16="http://schemas.microsoft.com/office/drawing/2014/main" val="20000"/>
                    </a:ext>
                  </a:extLst>
                </a:gridCol>
                <a:gridCol w="9855911">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82ADC9"/>
                          </a:solidFill>
                          <a:effectLst/>
                          <a:latin typeface="inherit"/>
                        </a:rPr>
                        <a:t> </a:t>
                      </a:r>
                      <a:r>
                        <a:rPr lang="en-IN" dirty="0">
                          <a:solidFill>
                            <a:srgbClr val="FECF84"/>
                          </a:solidFill>
                          <a:effectLst/>
                          <a:latin typeface="inherit"/>
                        </a:rPr>
                        <a:t>DEFAULT</a:t>
                      </a:r>
                      <a:r>
                        <a:rPr lang="en-IN" dirty="0">
                          <a:solidFill>
                            <a:srgbClr val="82ADC9"/>
                          </a:solidFill>
                          <a:effectLst/>
                          <a:latin typeface="inherit"/>
                        </a:rPr>
                        <a:t> </a:t>
                      </a:r>
                      <a:r>
                        <a:rPr lang="en-IN" dirty="0">
                          <a:solidFill>
                            <a:srgbClr val="FFFFFF"/>
                          </a:solidFill>
                          <a:effectLst/>
                          <a:latin typeface="inherit"/>
                        </a:rPr>
                        <a:t>0;</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6" name="Rectangle 5"/>
          <p:cNvSpPr/>
          <p:nvPr/>
        </p:nvSpPr>
        <p:spPr>
          <a:xfrm>
            <a:off x="297260" y="5589240"/>
            <a:ext cx="11487372" cy="707886"/>
          </a:xfrm>
          <a:prstGeom prst="rect">
            <a:avLst/>
          </a:prstGeom>
          <a:noFill/>
        </p:spPr>
        <p:txBody>
          <a:bodyPr wrap="square">
            <a:spAutoFit/>
          </a:bodyPr>
          <a:lstStyle/>
          <a:p>
            <a:r>
              <a:rPr lang="en-IN" sz="2000" dirty="0">
                <a:solidFill>
                  <a:srgbClr val="00B0F0"/>
                </a:solidFill>
              </a:rPr>
              <a:t>DECLARE is permitted only inside a BEGIN ... END compound statement and must be at its start, before any other statements.</a:t>
            </a:r>
          </a:p>
        </p:txBody>
      </p:sp>
    </p:spTree>
    <p:extLst>
      <p:ext uri="{BB962C8B-B14F-4D97-AF65-F5344CB8AC3E}">
        <p14:creationId xmlns:p14="http://schemas.microsoft.com/office/powerpoint/2010/main" val="346512444"/>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Arial" panose="020B0604020202020204" pitchFamily="34" charset="0"/>
              </a:rPr>
              <a:t>myprocedure;</a:t>
            </a:r>
          </a:p>
          <a:p>
            <a:pPr marL="261938"/>
            <a:r>
              <a:rPr lang="en-IN" dirty="0">
                <a:latin typeface="Liberation Mono"/>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cs typeface="Arial" panose="020B0604020202020204" pitchFamily="34" charset="0"/>
              </a:rPr>
              <a:t> myprocedure()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cs typeface="Arial" panose="020B0604020202020204" pitchFamily="34" charset="0"/>
              </a:rPr>
              <a:t>   declare x 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'Infoway';            </a:t>
            </a:r>
          </a:p>
          <a:p>
            <a:pPr marL="261938"/>
            <a:r>
              <a:rPr lang="en-IN" dirty="0">
                <a:latin typeface="Liberation Mono"/>
                <a:cs typeface="Arial" panose="020B0604020202020204" pitchFamily="34" charset="0"/>
              </a:rPr>
              <a:t>   SELECT x;</a:t>
            </a:r>
          </a:p>
          <a:p>
            <a:pPr marL="261938"/>
            <a:r>
              <a:rPr lang="en-IN" dirty="0">
                <a:solidFill>
                  <a:srgbClr val="0077AA"/>
                </a:solidFill>
                <a:latin typeface="Liberation Mono"/>
                <a:cs typeface="Arial" panose="020B0604020202020204" pitchFamily="34" charset="0"/>
              </a:rPr>
              <a:t>end</a:t>
            </a:r>
            <a:r>
              <a:rPr lang="en-IN" dirty="0">
                <a:latin typeface="Liberation Mono"/>
                <a:cs typeface="Arial" panose="020B0604020202020204" pitchFamily="34" charset="0"/>
              </a:rPr>
              <a:t> $$</a:t>
            </a:r>
          </a:p>
          <a:p>
            <a:pPr marL="261938"/>
            <a:r>
              <a:rPr lang="en-IN" dirty="0">
                <a:latin typeface="Liberation Mono"/>
                <a:cs typeface="Arial" panose="020B0604020202020204"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Arial" panose="020B0604020202020204" pitchFamily="34" charset="0"/>
              </a:rPr>
              <a:t>myprocedure;</a:t>
            </a:r>
          </a:p>
          <a:p>
            <a:pPr marL="261938"/>
            <a:r>
              <a:rPr lang="en-IN" dirty="0">
                <a:latin typeface="Liberation Mono"/>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cs typeface="Arial" panose="020B0604020202020204" pitchFamily="34" charset="0"/>
              </a:rPr>
              <a:t> myprocedure()</a:t>
            </a:r>
          </a:p>
          <a:p>
            <a:pPr marL="261938"/>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begin</a:t>
            </a:r>
          </a:p>
          <a:p>
            <a:pPr marL="261938"/>
            <a:r>
              <a:rPr lang="en-IN" dirty="0">
                <a:latin typeface="Liberation Mono"/>
                <a:cs typeface="Arial" panose="020B0604020202020204" pitchFamily="34" charset="0"/>
              </a:rPr>
              <a:t>     set @x = 'Infoway';</a:t>
            </a:r>
          </a:p>
          <a:p>
            <a:pPr marL="261938"/>
            <a:r>
              <a:rPr lang="en-IN" dirty="0">
                <a:latin typeface="Liberation Mono"/>
                <a:cs typeface="Arial" panose="020B0604020202020204" pitchFamily="34" charset="0"/>
              </a:rPr>
              <a:t>     SELECT @x;</a:t>
            </a:r>
          </a:p>
          <a:p>
            <a:pPr marL="261938"/>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end</a:t>
            </a:r>
            <a:r>
              <a:rPr lang="en-IN" dirty="0">
                <a:latin typeface="Liberation Mono"/>
                <a:cs typeface="Arial" panose="020B0604020202020204" pitchFamily="34" charset="0"/>
              </a:rPr>
              <a:t> $$</a:t>
            </a:r>
          </a:p>
          <a:p>
            <a:pPr marL="261938"/>
            <a:r>
              <a:rPr lang="en-IN" dirty="0">
                <a:latin typeface="Liberation Mono"/>
                <a:cs typeface="Arial" panose="020B0604020202020204"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r>
              <a:rPr lang="en-IN" dirty="0">
                <a:latin typeface="Liberation Mono"/>
                <a:cs typeface="Arial" panose="020B0604020202020204" pitchFamily="34" charset="0"/>
              </a:rPr>
              <a:t>$$</a:t>
            </a:r>
            <a:endParaRPr lang="en-IN" dirty="0">
              <a:latin typeface="Liberation Mono"/>
              <a:ea typeface="Segoe UI Symbol" panose="020B0502040204020203" pitchFamily="34" charset="0"/>
              <a:cs typeface="Arial" panose="020B0604020202020204" pitchFamily="34" charset="0"/>
            </a:endParaRP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declare x varchar(20);</a:t>
            </a:r>
          </a:p>
          <a:p>
            <a:pPr marL="261938"/>
            <a:r>
              <a:rPr lang="en-IN" dirty="0">
                <a:latin typeface="Liberation Mono"/>
                <a:ea typeface="Segoe UI Symbol" panose="020B0502040204020203" pitchFamily="34" charset="0"/>
                <a:cs typeface="Arial" panose="020B0604020202020204" pitchFamily="34" charset="0"/>
              </a:rPr>
              <a:t>    set x = 'Hello World;</a:t>
            </a:r>
          </a:p>
          <a:p>
            <a:pPr marL="261938"/>
            <a:r>
              <a:rPr lang="en-IN" dirty="0">
                <a:latin typeface="Liberation Mono"/>
                <a:ea typeface="Segoe UI Symbol" panose="020B0502040204020203" pitchFamily="34" charset="0"/>
                <a:cs typeface="Arial" panose="020B0604020202020204" pitchFamily="34" charset="0"/>
              </a:rPr>
              <a:t>    SELECT x;</a:t>
            </a:r>
          </a:p>
          <a:p>
            <a:pPr marL="261938"/>
            <a:r>
              <a:rPr lang="en-IN" dirty="0">
                <a:solidFill>
                  <a:srgbClr val="0077AA"/>
                </a:solidFill>
                <a:latin typeface="Liberation Mono"/>
                <a:cs typeface="Arial" panose="020B0604020202020204" pitchFamily="34" charset="0"/>
              </a:rPr>
              <a:t>end </a:t>
            </a:r>
            <a:r>
              <a:rPr lang="en-IN" dirty="0">
                <a:latin typeface="Liberation Mono"/>
                <a:cs typeface="Arial" panose="020B0604020202020204" pitchFamily="34" charset="0"/>
              </a:rPr>
              <a:t>$$</a:t>
            </a:r>
            <a:endParaRPr lang="en-IN" dirty="0">
              <a:latin typeface="Liberation Mono"/>
              <a:ea typeface="Segoe UI Symbol" panose="020B0502040204020203" pitchFamily="34" charset="0"/>
              <a:cs typeface="Arial" panose="020B0604020202020204" pitchFamily="34" charset="0"/>
            </a:endParaRPr>
          </a:p>
          <a:p>
            <a:pPr marL="261938"/>
            <a:r>
              <a:rPr lang="en-IN" dirty="0">
                <a:latin typeface="Liberation Mono"/>
                <a:ea typeface="Segoe UI Symbol" panose="020B0502040204020203" pitchFamily="34" charset="0"/>
                <a:cs typeface="Arial" panose="020B0604020202020204"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The </a:t>
            </a:r>
            <a:r>
              <a:rPr lang="en-US" sz="2000" b="1" i="0" dirty="0">
                <a:solidFill>
                  <a:srgbClr val="222222"/>
                </a:solidFill>
                <a:effectLst/>
                <a:latin typeface="Palatino Linotype" panose="02040502050505030304" pitchFamily="18" charset="0"/>
              </a:rPr>
              <a:t>degree of relationship</a:t>
            </a:r>
            <a:r>
              <a:rPr lang="en-US" sz="2000" b="0" i="0" dirty="0">
                <a:solidFill>
                  <a:srgbClr val="222222"/>
                </a:solidFill>
                <a:effectLst/>
                <a:latin typeface="Palatino Linotype" panose="02040502050505030304" pitchFamily="18" charset="0"/>
              </a:rPr>
              <a:t> can be defined as the number of occurrences in one entity that is associated with the number of occurrences in another entity.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810628409"/>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pl1;</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pl1()</a:t>
            </a:r>
          </a:p>
          <a:p>
            <a:pPr marL="261938"/>
            <a:r>
              <a:rPr lang="en-IN" dirty="0">
                <a:solidFill>
                  <a:srgbClr val="0077AA"/>
                </a:solidFill>
                <a:latin typeface="Liberation Mono"/>
                <a:cs typeface="Arial" panose="020B0604020202020204" pitchFamily="34" charset="0"/>
              </a:rPr>
              <a:t>begin</a:t>
            </a:r>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    declare a int default 10;   </a:t>
            </a:r>
          </a:p>
          <a:p>
            <a:pPr marL="261938"/>
            <a:r>
              <a:rPr lang="en-IN" dirty="0">
                <a:latin typeface="Liberation Mono"/>
                <a:ea typeface="Segoe UI Symbol" panose="020B0502040204020203" pitchFamily="34" charset="0"/>
                <a:cs typeface="Arial" panose="020B0604020202020204" pitchFamily="34" charset="0"/>
              </a:rPr>
              <a:t>    declare b, c int;</a:t>
            </a:r>
          </a:p>
          <a:p>
            <a:pPr marL="261938"/>
            <a:r>
              <a:rPr lang="en-IN" dirty="0">
                <a:latin typeface="Liberation Mono"/>
                <a:ea typeface="Segoe UI Symbol" panose="020B0502040204020203" pitchFamily="34" charset="0"/>
                <a:cs typeface="Arial" panose="020B0604020202020204" pitchFamily="34" charset="0"/>
              </a:rPr>
              <a:t>    set a = a + 100;   </a:t>
            </a:r>
          </a:p>
          <a:p>
            <a:pPr marL="261938"/>
            <a:r>
              <a:rPr lang="en-IN" dirty="0">
                <a:latin typeface="Liberation Mono"/>
                <a:ea typeface="Segoe UI Symbol" panose="020B0502040204020203" pitchFamily="34" charset="0"/>
                <a:cs typeface="Arial" panose="020B0604020202020204" pitchFamily="34" charset="0"/>
              </a:rPr>
              <a:t>    set b = 2;   </a:t>
            </a:r>
          </a:p>
          <a:p>
            <a:pPr marL="261938"/>
            <a:r>
              <a:rPr lang="en-IN" dirty="0">
                <a:latin typeface="Liberation Mono"/>
                <a:ea typeface="Segoe UI Symbol" panose="020B0502040204020203" pitchFamily="34" charset="0"/>
                <a:cs typeface="Arial" panose="020B0604020202020204" pitchFamily="34" charset="0"/>
              </a:rPr>
              <a:t>    set c = a + b;    </a:t>
            </a:r>
          </a:p>
          <a:p>
            <a:pPr marL="261938"/>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begin</a:t>
            </a:r>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          declare c int;             </a:t>
            </a:r>
          </a:p>
          <a:p>
            <a:pPr marL="261938"/>
            <a:r>
              <a:rPr lang="en-IN" dirty="0">
                <a:latin typeface="Liberation Mono"/>
                <a:ea typeface="Segoe UI Symbol" panose="020B0502040204020203" pitchFamily="34" charset="0"/>
                <a:cs typeface="Arial" panose="020B0604020202020204" pitchFamily="34" charset="0"/>
              </a:rPr>
              <a:t>          set c = 5;       </a:t>
            </a:r>
          </a:p>
          <a:p>
            <a:pPr marL="261938"/>
            <a:r>
              <a:rPr lang="en-IN" dirty="0">
                <a:latin typeface="Liberation Mono"/>
                <a:ea typeface="Segoe UI Symbol" panose="020B0502040204020203" pitchFamily="34" charset="0"/>
                <a:cs typeface="Arial" panose="020B0604020202020204" pitchFamily="34" charset="0"/>
              </a:rPr>
              <a:t>          select a, b, c;   </a:t>
            </a:r>
          </a:p>
          <a:p>
            <a:pPr marL="261938"/>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Arial" panose="020B0604020202020204" pitchFamily="34" charset="0"/>
              </a:rPr>
              <a:t>;</a:t>
            </a:r>
          </a:p>
          <a:p>
            <a:pPr marL="261938"/>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    select a, b, c;</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Arial" panose="020B0604020202020204" pitchFamily="34" charset="0"/>
              </a:rPr>
              <a:t>$$</a:t>
            </a:r>
          </a:p>
          <a:p>
            <a:pPr marL="261938"/>
            <a:r>
              <a:rPr lang="en-IN" dirty="0">
                <a:latin typeface="Liberation Mono"/>
                <a:ea typeface="Segoe UI Symbol" panose="020B0502040204020203" pitchFamily="34" charset="0"/>
                <a:cs typeface="Arial" panose="020B0604020202020204"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4" name="Rectangle 3"/>
          <p:cNvSpPr/>
          <p:nvPr/>
        </p:nvSpPr>
        <p:spPr>
          <a:xfrm>
            <a:off x="479376" y="3276600"/>
            <a:ext cx="10873208" cy="707886"/>
          </a:xfrm>
          <a:prstGeom prst="rect">
            <a:avLst/>
          </a:prstGeom>
          <a:noFill/>
        </p:spPr>
        <p:txBody>
          <a:bodyPr wrap="square">
            <a:spAutoFit/>
          </a:bodyPr>
          <a:lstStyle/>
          <a:p>
            <a:pPr>
              <a:buFont typeface="Arial" panose="020B0604020202020204" pitchFamily="34" charset="0"/>
              <a:buNone/>
            </a:pPr>
            <a:r>
              <a:rPr lang="en-IN" sz="2000" dirty="0">
                <a:latin typeface="Palatino Linotype" panose="02040502050505030304" pitchFamily="18" charset="0"/>
                <a:cs typeface="Segoe UI Light" panose="020B0502040204020203" pitchFamily="34" charset="0"/>
              </a:rPr>
              <a:t>It is not permitted to assign the value DEFAULT to stored procedure or function parameters or stored program local variables (for example with a SET var_name = DEFAULT statement).</a:t>
            </a:r>
          </a:p>
        </p:txBody>
      </p:sp>
    </p:spTree>
    <p:extLst>
      <p:ext uri="{BB962C8B-B14F-4D97-AF65-F5344CB8AC3E}">
        <p14:creationId xmlns:p14="http://schemas.microsoft.com/office/powerpoint/2010/main" val="1208444974"/>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SELECT * FROM emp;</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declare x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Arial" panose="020B0604020202020204" pitchFamily="34" charset="0"/>
              </a:rPr>
              <a:t>(12);</a:t>
            </a:r>
          </a:p>
          <a:p>
            <a:pPr marL="261938"/>
            <a:r>
              <a:rPr lang="en-IN" dirty="0">
                <a:latin typeface="Liberation Mono"/>
                <a:ea typeface="Segoe UI Symbol" panose="020B0502040204020203" pitchFamily="34" charset="0"/>
                <a:cs typeface="Arial" panose="020B0604020202020204" pitchFamily="34" charset="0"/>
              </a:rPr>
              <a:t>        SELECT ename INTO x FROM emp WHERE empno = 7788;</a:t>
            </a:r>
          </a:p>
          <a:p>
            <a:pPr marL="261938"/>
            <a:r>
              <a:rPr lang="en-IN" dirty="0">
                <a:latin typeface="Liberation Mono"/>
                <a:ea typeface="Segoe UI Symbol" panose="020B0502040204020203" pitchFamily="34" charset="0"/>
                <a:cs typeface="Arial" panose="020B0604020202020204" pitchFamily="34" charset="0"/>
              </a:rPr>
              <a:t>        SELECT x;  </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551384"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Arial" panose="020B0604020202020204" pitchFamily="34" charset="0"/>
              </a:rPr>
              <a:t> para1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Arial" panose="020B0604020202020204" pitchFamily="34" charset="0"/>
              </a:rPr>
              <a:t>)</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declare x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Arial" panose="020B0604020202020204" pitchFamily="34" charset="0"/>
              </a:rPr>
              <a:t>(12);</a:t>
            </a:r>
          </a:p>
          <a:p>
            <a:pPr marL="261938"/>
            <a:r>
              <a:rPr lang="en-IN" dirty="0">
                <a:latin typeface="Liberation Mono"/>
                <a:ea typeface="Segoe UI Symbol" panose="020B0502040204020203" pitchFamily="34" charset="0"/>
                <a:cs typeface="Arial" panose="020B0604020202020204" pitchFamily="34" charset="0"/>
              </a:rPr>
              <a:t>    SELECT ename INTO x FROM emp WHERE empno= para1;</a:t>
            </a:r>
          </a:p>
          <a:p>
            <a:pPr marL="261938"/>
            <a:r>
              <a:rPr lang="en-IN" dirty="0">
                <a:latin typeface="Liberation Mono"/>
                <a:ea typeface="Segoe UI Symbol" panose="020B0502040204020203" pitchFamily="34" charset="0"/>
                <a:cs typeface="Arial" panose="020B0604020202020204" pitchFamily="34" charset="0"/>
              </a:rPr>
              <a:t>    SELECT x;  </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Arial" panose="020B0604020202020204" pitchFamily="34" charset="0"/>
              </a:rPr>
              <a:t>$$</a:t>
            </a:r>
          </a:p>
          <a:p>
            <a:pPr marL="261938"/>
            <a:r>
              <a:rPr lang="en-IN" dirty="0">
                <a:latin typeface="Liberation Mono"/>
                <a:ea typeface="Segoe UI Symbol" panose="020B0502040204020203" pitchFamily="34" charset="0"/>
                <a:cs typeface="Arial" panose="020B0604020202020204" pitchFamily="34" charset="0"/>
              </a:rPr>
              <a:t>delimiter ;</a:t>
            </a:r>
          </a:p>
        </p:txBody>
      </p:sp>
      <p:sp>
        <p:nvSpPr>
          <p:cNvPr id="5" name="Rectangle 4"/>
          <p:cNvSpPr/>
          <p:nvPr/>
        </p:nvSpPr>
        <p:spPr>
          <a:xfrm>
            <a:off x="551384"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Arial" panose="020B0604020202020204" pitchFamily="34" charset="0"/>
              </a:rPr>
              <a:t> para1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Segoe UI Symbol" panose="020B0502040204020203" pitchFamily="34" charset="0"/>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ea typeface="Segoe UI Symbol" panose="020B0502040204020203" pitchFamily="34" charset="0"/>
                <a:cs typeface="Arial" panose="020B0604020202020204" pitchFamily="34" charset="0"/>
              </a:rPr>
              <a:t>)</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declare x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Arial" panose="020B0604020202020204" pitchFamily="34" charset="0"/>
              </a:rPr>
              <a:t>(12);</a:t>
            </a:r>
          </a:p>
          <a:p>
            <a:pPr marL="261938"/>
            <a:r>
              <a:rPr lang="en-IN" dirty="0">
                <a:latin typeface="Liberation Mono"/>
                <a:ea typeface="Segoe UI Symbol" panose="020B0502040204020203" pitchFamily="34" charset="0"/>
                <a:cs typeface="Arial" panose="020B0604020202020204" pitchFamily="34" charset="0"/>
              </a:rPr>
              <a:t>    SELECT job INTO x FROM emp WHERE ename= para1;</a:t>
            </a:r>
          </a:p>
          <a:p>
            <a:pPr marL="261938"/>
            <a:r>
              <a:rPr lang="en-IN" dirty="0">
                <a:latin typeface="Liberation Mono"/>
                <a:ea typeface="Segoe UI Symbol" panose="020B0502040204020203" pitchFamily="34" charset="0"/>
                <a:cs typeface="Arial" panose="020B0604020202020204" pitchFamily="34" charset="0"/>
              </a:rPr>
              <a:t>    SELECT x;  </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Arial" panose="020B0604020202020204" pitchFamily="34" charset="0"/>
              </a:rPr>
              <a:t>$$</a:t>
            </a:r>
          </a:p>
          <a:p>
            <a:pPr marL="261938"/>
            <a:r>
              <a:rPr lang="en-IN" dirty="0">
                <a:latin typeface="Liberation Mono"/>
                <a:ea typeface="Segoe UI Symbol" panose="020B0502040204020203" pitchFamily="34" charset="0"/>
                <a:cs typeface="Arial" panose="020B0604020202020204"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Arial" panose="020B0604020202020204" pitchFamily="34" charset="0"/>
              </a:rPr>
              <a:t> para1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Arial" panose="020B0604020202020204" pitchFamily="34" charset="0"/>
              </a:rPr>
              <a:t>(12))</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SELECT * FROM emp WHERE job=para1;</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Arial" panose="020B0604020202020204" pitchFamily="34" charset="0"/>
              </a:rPr>
              <a:t> para1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Arial" panose="020B0604020202020204" pitchFamily="34" charset="0"/>
              </a:rPr>
              <a:t>(12), </a:t>
            </a:r>
            <a:r>
              <a:rPr lang="en-IN" dirty="0">
                <a:solidFill>
                  <a:srgbClr val="CD7311"/>
                </a:solidFill>
                <a:latin typeface="Liberation Mono"/>
                <a:ea typeface="Segoe UI Symbol" panose="020B0502040204020203" pitchFamily="34" charset="0"/>
                <a:cs typeface="Arial" panose="020B0604020202020204" pitchFamily="34" charset="0"/>
              </a:rPr>
              <a:t>OUT</a:t>
            </a:r>
            <a:r>
              <a:rPr lang="en-IN" dirty="0">
                <a:latin typeface="Liberation Mono"/>
                <a:ea typeface="Segoe UI Symbol" panose="020B0502040204020203" pitchFamily="34" charset="0"/>
                <a:cs typeface="Arial" panose="020B0604020202020204" pitchFamily="34" charset="0"/>
              </a:rPr>
              <a:t> s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Arial" panose="020B0604020202020204" pitchFamily="34" charset="0"/>
              </a:rPr>
              <a:t>, </a:t>
            </a:r>
            <a:r>
              <a:rPr lang="en-IN" dirty="0">
                <a:solidFill>
                  <a:srgbClr val="CD7311"/>
                </a:solidFill>
                <a:latin typeface="Liberation Mono"/>
                <a:ea typeface="Segoe UI Symbol" panose="020B0502040204020203" pitchFamily="34" charset="0"/>
                <a:cs typeface="Arial" panose="020B0604020202020204" pitchFamily="34" charset="0"/>
              </a:rPr>
              <a:t>OUT</a:t>
            </a:r>
            <a:r>
              <a:rPr lang="en-IN" dirty="0">
                <a:latin typeface="Liberation Mono"/>
                <a:ea typeface="Segoe UI Symbol" panose="020B0502040204020203" pitchFamily="34" charset="0"/>
                <a:cs typeface="Arial" panose="020B0604020202020204" pitchFamily="34" charset="0"/>
              </a:rPr>
              <a:t> j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Arial" panose="020B0604020202020204" pitchFamily="34" charset="0"/>
              </a:rPr>
              <a:t>(12))</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SELECT para1, sum(Sal) INTO varJob, varSumSal FROM emp WHERE job=para1;</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551384"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procedurename(</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p1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(2), </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p2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(12), </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p3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(10), </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p4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5" name="Rectangle 4"/>
          <p:cNvSpPr/>
          <p:nvPr/>
        </p:nvSpPr>
        <p:spPr>
          <a:xfrm>
            <a:off x="551384" y="3200401"/>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myprocedure  (</a:t>
            </a:r>
            <a:r>
              <a:rPr lang="en-IN" dirty="0">
                <a:solidFill>
                  <a:srgbClr val="CD7311"/>
                </a:solidFill>
                <a:latin typeface="Liberation Mono"/>
                <a:ea typeface="Segoe UI Symbol" panose="020B0502040204020203" pitchFamily="34" charset="0"/>
                <a:cs typeface="Arial" panose="020B0604020202020204" pitchFamily="34" charset="0"/>
              </a:rPr>
              <a:t>INOUT</a:t>
            </a:r>
            <a:r>
              <a:rPr lang="en-IN" dirty="0">
                <a:latin typeface="Liberation Mono"/>
                <a:ea typeface="Segoe UI Symbol" panose="020B0502040204020203" pitchFamily="34" charset="0"/>
                <a:cs typeface="Segoe UI Semilight" panose="020B0402040204020203" pitchFamily="34" charset="0"/>
              </a:rPr>
              <a:t> p1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(2))</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530006"/>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551384" y="548680"/>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CREATE TABLE temp (</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solidFill>
                  <a:srgbClr val="2658E6"/>
                </a:solidFill>
                <a:latin typeface="Liberation Mono"/>
                <a:ea typeface="Segoe UI Symbol" panose="020B0502040204020203" pitchFamily="34" charset="0"/>
                <a:cs typeface="Arial" panose="020B0604020202020204" pitchFamily="34" charset="0"/>
              </a:rPr>
              <a:t> </a:t>
            </a:r>
            <a:r>
              <a:rPr lang="en-IN" dirty="0">
                <a:latin typeface="Liberation Mono"/>
                <a:ea typeface="Segoe UI Symbol" panose="020B0502040204020203" pitchFamily="34" charset="0"/>
                <a:cs typeface="Segoe UI Semilight" panose="020B0402040204020203" pitchFamily="34" charset="0"/>
              </a:rPr>
              <a:t>col1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5" name="Rectangle 4"/>
          <p:cNvSpPr/>
          <p:nvPr/>
        </p:nvSpPr>
        <p:spPr>
          <a:xfrm>
            <a:off x="551384" y="2627852"/>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PROCEDURE</a:t>
            </a:r>
            <a:r>
              <a:rPr lang="en-IN" dirty="0">
                <a:latin typeface="Liberation Mono"/>
                <a:ea typeface="Segoe UI Symbol" panose="020B0502040204020203" pitchFamily="34" charset="0"/>
                <a:cs typeface="Segoe UI Semilight" panose="020B0402040204020203" pitchFamily="34" charset="0"/>
              </a:rPr>
              <a:t> procedurename(</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solidFill>
                  <a:srgbClr val="2658E6"/>
                </a:solidFill>
                <a:latin typeface="Liberation Mono"/>
                <a:ea typeface="Segoe UI Symbol" panose="020B0502040204020203" pitchFamily="34" charset="0"/>
                <a:cs typeface="Arial" panose="020B0604020202020204" pitchFamily="34" charset="0"/>
              </a:rPr>
              <a:t> </a:t>
            </a:r>
            <a:r>
              <a:rPr lang="en-IN" dirty="0">
                <a:latin typeface="Liberation Mono"/>
                <a:ea typeface="Segoe UI Symbol" panose="020B0502040204020203" pitchFamily="34" charset="0"/>
                <a:cs typeface="Segoe UI Semilight" panose="020B0402040204020203" pitchFamily="34" charset="0"/>
              </a:rPr>
              <a:t>v1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solidFill>
                  <a:srgbClr val="2658E6"/>
                </a:solidFill>
                <a:latin typeface="Liberation Mono"/>
                <a:ea typeface="Segoe UI Symbol" panose="020B0502040204020203" pitchFamily="34" charset="0"/>
                <a:cs typeface="Arial" panose="020B0604020202020204" pitchFamily="34" charset="0"/>
              </a:rPr>
              <a:t> </a:t>
            </a:r>
            <a:r>
              <a:rPr lang="en-IN" dirty="0">
                <a:latin typeface="Liberation Mono"/>
                <a:ea typeface="Segoe UI Symbol" panose="020B0502040204020203" pitchFamily="34" charset="0"/>
                <a:cs typeface="Segoe UI Semilight" panose="020B0402040204020203" pitchFamily="34" charset="0"/>
              </a:rPr>
              <a:t>v2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 </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solidFill>
                  <a:srgbClr val="2658E6"/>
                </a:solidFill>
                <a:latin typeface="Liberation Mono"/>
                <a:ea typeface="Segoe UI Symbol" panose="020B0502040204020203" pitchFamily="34" charset="0"/>
                <a:cs typeface="Arial" panose="020B0604020202020204" pitchFamily="34" charset="0"/>
              </a:rPr>
              <a:t> </a:t>
            </a:r>
            <a:r>
              <a:rPr lang="en-IN" dirty="0">
                <a:latin typeface="Liberation Mono"/>
                <a:ea typeface="Segoe UI Symbol" panose="020B0502040204020203" pitchFamily="34" charset="0"/>
                <a:cs typeface="Segoe UI Semilight" panose="020B0402040204020203" pitchFamily="34" charset="0"/>
              </a:rPr>
              <a:t>v3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 </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solidFill>
                  <a:srgbClr val="2658E6"/>
                </a:solidFill>
                <a:latin typeface="Liberation Mono"/>
                <a:ea typeface="Segoe UI Symbol" panose="020B0502040204020203" pitchFamily="34" charset="0"/>
                <a:cs typeface="Arial" panose="020B0604020202020204" pitchFamily="34" charset="0"/>
              </a:rPr>
              <a:t> </a:t>
            </a:r>
            <a:r>
              <a:rPr lang="en-IN" dirty="0">
                <a:latin typeface="Liberation Mono"/>
                <a:ea typeface="Segoe UI Symbol" panose="020B0502040204020203" pitchFamily="34" charset="0"/>
                <a:cs typeface="Segoe UI Semilight" panose="020B0402040204020203" pitchFamily="34" charset="0"/>
              </a:rPr>
              <a:t>v4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3" name="Rectangle 2"/>
          <p:cNvSpPr/>
          <p:nvPr/>
        </p:nvSpPr>
        <p:spPr>
          <a:xfrm>
            <a:off x="551384" y="4700439"/>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pro1;</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pro1(</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var1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SELECT * FROM emp LIMIT var1;</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623392"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PROCEDURE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CREATE TABLE temp (col1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7" name="Rectangle 6"/>
          <p:cNvSpPr/>
          <p:nvPr/>
        </p:nvSpPr>
        <p:spPr>
          <a:xfrm>
            <a:off x="623392" y="2884712"/>
            <a:ext cx="9968408" cy="341632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PROCEDURE </a:t>
            </a:r>
            <a:r>
              <a:rPr lang="en-IN" dirty="0">
                <a:latin typeface="Liberation Mono"/>
                <a:ea typeface="Segoe UI Symbol" panose="020B0502040204020203" pitchFamily="34" charset="0"/>
                <a:cs typeface="Segoe UI Semilight" panose="020B0402040204020203" pitchFamily="34" charset="0"/>
              </a:rPr>
              <a:t>procedurename(</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x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y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CD7311"/>
                </a:solidFill>
                <a:latin typeface="Liberation Mono"/>
                <a:ea typeface="Segoe UI Symbol" panose="020B0502040204020203" pitchFamily="34" charset="0"/>
                <a:cs typeface="Arial" panose="020B0604020202020204" pitchFamily="34" charset="0"/>
              </a:rPr>
              <a:t>OUT</a:t>
            </a:r>
            <a:r>
              <a:rPr lang="en-IN" dirty="0">
                <a:latin typeface="Liberation Mono"/>
                <a:ea typeface="Segoe UI Symbol" panose="020B0502040204020203" pitchFamily="34" charset="0"/>
                <a:cs typeface="Segoe UI Semilight" panose="020B0402040204020203" pitchFamily="34" charset="0"/>
              </a:rPr>
              <a:t> z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CD7311"/>
                </a:solidFill>
                <a:latin typeface="Liberation Mono"/>
                <a:ea typeface="Segoe UI Symbol" panose="020B0502040204020203" pitchFamily="34" charset="0"/>
                <a:cs typeface="Arial" panose="020B0604020202020204" pitchFamily="34" charset="0"/>
              </a:rPr>
              <a:t>OUT</a:t>
            </a:r>
            <a:r>
              <a:rPr lang="en-IN" dirty="0">
                <a:latin typeface="Liberation Mono"/>
                <a:ea typeface="Segoe UI Symbol" panose="020B0502040204020203" pitchFamily="34" charset="0"/>
                <a:cs typeface="Segoe UI Semilight" panose="020B0402040204020203" pitchFamily="34" charset="0"/>
              </a:rPr>
              <a:t> z1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SET z = x + y;</a:t>
            </a:r>
          </a:p>
          <a:p>
            <a:pPr marL="261938"/>
            <a:r>
              <a:rPr lang="en-IN" dirty="0">
                <a:latin typeface="Liberation Mono"/>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a:p>
            <a:r>
              <a:rPr lang="en-IN" dirty="0">
                <a:latin typeface="Liberation Mono"/>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Liberation Mono"/>
              </a:rPr>
              <a:t>mysql&gt;</a:t>
            </a:r>
            <a:r>
              <a:rPr lang="en-IN" dirty="0">
                <a:latin typeface="Liberation Mono"/>
              </a:rPr>
              <a:t> SET</a:t>
            </a:r>
            <a:r>
              <a:rPr lang="en-IN" dirty="0">
                <a:latin typeface="Liberation Mono"/>
                <a:ea typeface="Segoe UI Symbol" panose="020B0502040204020203" pitchFamily="34" charset="0"/>
                <a:cs typeface="Segoe UI Semilight" panose="020B0402040204020203" pitchFamily="34" charset="0"/>
              </a:rPr>
              <a:t> </a:t>
            </a:r>
            <a:r>
              <a:rPr lang="en-IN" i="1" dirty="0">
                <a:latin typeface="Liberation Mono"/>
              </a:rPr>
              <a:t>@a</a:t>
            </a:r>
            <a:r>
              <a:rPr lang="en-IN" dirty="0">
                <a:latin typeface="Liberation Mono"/>
                <a:ea typeface="Segoe UI Symbol" panose="020B0502040204020203" pitchFamily="34" charset="0"/>
                <a:cs typeface="Segoe UI Semilight" panose="020B0402040204020203" pitchFamily="34" charset="0"/>
              </a:rPr>
              <a:t> </a:t>
            </a:r>
            <a:r>
              <a:rPr lang="en-IN" dirty="0">
                <a:latin typeface="Liberation Mono"/>
              </a:rPr>
              <a:t>:=</a:t>
            </a:r>
            <a:r>
              <a:rPr lang="en-IN" dirty="0">
                <a:latin typeface="Liberation Mono"/>
                <a:ea typeface="Segoe UI Symbol" panose="020B0502040204020203" pitchFamily="34" charset="0"/>
                <a:cs typeface="Segoe UI Semilight" panose="020B0402040204020203" pitchFamily="34" charset="0"/>
              </a:rPr>
              <a:t> </a:t>
            </a:r>
            <a:r>
              <a:rPr lang="en-IN" dirty="0">
                <a:latin typeface="Liberation Mono"/>
              </a:rPr>
              <a:t>0</a:t>
            </a:r>
            <a:r>
              <a:rPr lang="en-IN" dirty="0">
                <a:latin typeface="Liberation Mono"/>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Liberation Mono"/>
              </a:rPr>
              <a:t>mysql&gt;</a:t>
            </a:r>
            <a:r>
              <a:rPr lang="en-IN" dirty="0">
                <a:latin typeface="Liberation Mono"/>
              </a:rPr>
              <a:t> SET</a:t>
            </a:r>
            <a:r>
              <a:rPr lang="en-IN" dirty="0">
                <a:latin typeface="Liberation Mono"/>
                <a:ea typeface="Segoe UI Symbol" panose="020B0502040204020203" pitchFamily="34" charset="0"/>
                <a:cs typeface="Segoe UI Semilight" panose="020B0402040204020203" pitchFamily="34" charset="0"/>
              </a:rPr>
              <a:t> </a:t>
            </a:r>
            <a:r>
              <a:rPr lang="en-IN" i="1" dirty="0">
                <a:latin typeface="Liberation Mono"/>
              </a:rPr>
              <a:t>@b</a:t>
            </a:r>
            <a:r>
              <a:rPr lang="en-IN" dirty="0">
                <a:latin typeface="Liberation Mono"/>
                <a:ea typeface="Segoe UI Symbol" panose="020B0502040204020203" pitchFamily="34" charset="0"/>
                <a:cs typeface="Segoe UI Semilight" panose="020B0402040204020203" pitchFamily="34" charset="0"/>
              </a:rPr>
              <a:t> </a:t>
            </a:r>
            <a:r>
              <a:rPr lang="en-IN" dirty="0">
                <a:latin typeface="Liberation Mono"/>
              </a:rPr>
              <a:t>:=</a:t>
            </a:r>
            <a:r>
              <a:rPr lang="en-IN" dirty="0">
                <a:latin typeface="Liberation Mono"/>
                <a:ea typeface="Segoe UI Symbol" panose="020B0502040204020203" pitchFamily="34" charset="0"/>
                <a:cs typeface="Segoe UI Semilight" panose="020B0402040204020203" pitchFamily="34" charset="0"/>
              </a:rPr>
              <a:t> </a:t>
            </a:r>
            <a:r>
              <a:rPr lang="en-IN" dirty="0">
                <a:latin typeface="Liberation Mono"/>
              </a:rPr>
              <a:t>0</a:t>
            </a:r>
            <a:r>
              <a:rPr lang="en-IN" dirty="0">
                <a:latin typeface="Liberation Mono"/>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Liberation Mono"/>
              </a:rPr>
              <a:t>mysql&gt;</a:t>
            </a:r>
            <a:r>
              <a:rPr lang="en-IN" dirty="0">
                <a:latin typeface="Liberation Mono"/>
              </a:rPr>
              <a:t> CALL</a:t>
            </a:r>
            <a:r>
              <a:rPr lang="en-IN" dirty="0">
                <a:latin typeface="Liberation Mono"/>
                <a:ea typeface="Segoe UI Symbol" panose="020B0502040204020203" pitchFamily="34" charset="0"/>
                <a:cs typeface="Segoe UI Semilight" panose="020B0402040204020203" pitchFamily="34" charset="0"/>
              </a:rPr>
              <a:t> </a:t>
            </a:r>
            <a:r>
              <a:rPr lang="en-IN" dirty="0">
                <a:latin typeface="Liberation Mono"/>
              </a:rPr>
              <a:t>pro1</a:t>
            </a:r>
            <a:r>
              <a:rPr lang="en-IN" dirty="0">
                <a:latin typeface="Liberation Mono"/>
                <a:ea typeface="Segoe UI Symbol" panose="020B0502040204020203" pitchFamily="34" charset="0"/>
                <a:cs typeface="Segoe UI Semilight" panose="020B0402040204020203" pitchFamily="34" charset="0"/>
              </a:rPr>
              <a:t>(</a:t>
            </a:r>
            <a:r>
              <a:rPr lang="en-IN" dirty="0">
                <a:latin typeface="Liberation Mono"/>
              </a:rPr>
              <a:t>5</a:t>
            </a:r>
            <a:r>
              <a:rPr lang="en-IN" dirty="0">
                <a:latin typeface="Liberation Mono"/>
                <a:ea typeface="Segoe UI Symbol" panose="020B0502040204020203" pitchFamily="34" charset="0"/>
                <a:cs typeface="Segoe UI Semilight" panose="020B0402040204020203" pitchFamily="34" charset="0"/>
              </a:rPr>
              <a:t>, </a:t>
            </a:r>
            <a:r>
              <a:rPr lang="en-IN" dirty="0">
                <a:latin typeface="Liberation Mono"/>
              </a:rPr>
              <a:t>4</a:t>
            </a:r>
            <a:r>
              <a:rPr lang="en-IN" dirty="0">
                <a:latin typeface="Liberation Mono"/>
                <a:ea typeface="Segoe UI Symbol" panose="020B0502040204020203" pitchFamily="34" charset="0"/>
                <a:cs typeface="Segoe UI Semilight" panose="020B0402040204020203" pitchFamily="34" charset="0"/>
              </a:rPr>
              <a:t>, </a:t>
            </a:r>
            <a:r>
              <a:rPr lang="en-IN" i="1" dirty="0">
                <a:latin typeface="Liberation Mono"/>
              </a:rPr>
              <a:t>@a</a:t>
            </a:r>
            <a:r>
              <a:rPr lang="en-IN" dirty="0">
                <a:latin typeface="Liberation Mono"/>
                <a:ea typeface="Segoe UI Symbol" panose="020B0502040204020203" pitchFamily="34" charset="0"/>
                <a:cs typeface="Segoe UI Semilight" panose="020B0402040204020203" pitchFamily="34" charset="0"/>
              </a:rPr>
              <a:t>, </a:t>
            </a:r>
            <a:r>
              <a:rPr lang="en-IN" i="1" dirty="0">
                <a:latin typeface="Liberation Mono"/>
              </a:rPr>
              <a:t>@b</a:t>
            </a:r>
            <a:r>
              <a:rPr lang="en-IN" dirty="0">
                <a:latin typeface="Liberation Mono"/>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3346939616"/>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623392"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US" dirty="0">
                <a:latin typeface="Liberation Mono"/>
                <a:ea typeface="Segoe UI Symbol" panose="020B0502040204020203" pitchFamily="34" charset="0"/>
                <a:cs typeface="Segoe UI Semilight" panose="020B0402040204020203" pitchFamily="34" charset="0"/>
              </a:rPr>
              <a:t>pro1;</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Liberation Mono"/>
                <a:cs typeface="Arial" panose="020B0604020202020204" pitchFamily="34" charset="0"/>
              </a:rPr>
              <a:t>CREATE</a:t>
            </a:r>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PROCEDURE</a:t>
            </a:r>
            <a:r>
              <a:rPr lang="en-US" dirty="0">
                <a:latin typeface="Liberation Mono"/>
                <a:ea typeface="Segoe UI Symbol" panose="020B0502040204020203" pitchFamily="34" charset="0"/>
                <a:cs typeface="Segoe UI Semilight" panose="020B0402040204020203" pitchFamily="34" charset="0"/>
              </a:rPr>
              <a:t> pro1(table_name </a:t>
            </a:r>
            <a:r>
              <a:rPr lang="en-US" dirty="0">
                <a:solidFill>
                  <a:srgbClr val="834689"/>
                </a:solidFill>
                <a:latin typeface="Liberation Mono"/>
                <a:cs typeface="Arial" panose="020B0604020202020204" pitchFamily="34" charset="0"/>
              </a:rPr>
              <a:t>VARCHAR</a:t>
            </a:r>
            <a:r>
              <a:rPr lang="en-US" dirty="0">
                <a:latin typeface="Liberation Mono"/>
                <a:ea typeface="Segoe UI Symbol" panose="020B0502040204020203" pitchFamily="34" charset="0"/>
                <a:cs typeface="Segoe UI Semilight" panose="020B0402040204020203" pitchFamily="34" charset="0"/>
              </a:rPr>
              <a:t>(10)) </a:t>
            </a:r>
          </a:p>
          <a:p>
            <a:pPr marL="261938"/>
            <a:r>
              <a:rPr lang="en-US" dirty="0">
                <a:solidFill>
                  <a:srgbClr val="0077AA"/>
                </a:solidFill>
                <a:latin typeface="Liberation Mono"/>
                <a:cs typeface="Arial" panose="020B0604020202020204" pitchFamily="34" charset="0"/>
              </a:rPr>
              <a:t>begin</a:t>
            </a:r>
          </a:p>
          <a:p>
            <a:pPr marL="261938"/>
            <a:r>
              <a:rPr lang="en-US" dirty="0">
                <a:latin typeface="Liberation Mono"/>
                <a:ea typeface="Segoe UI Symbol" panose="020B0502040204020203" pitchFamily="34" charset="0"/>
                <a:cs typeface="Segoe UI Semilight" panose="020B0402040204020203" pitchFamily="34" charset="0"/>
              </a:rPr>
              <a:t>  SET @t1 = CONCAT('SELECT * FROM ', table_name );</a:t>
            </a:r>
          </a:p>
          <a:p>
            <a:pPr marL="261938"/>
            <a:r>
              <a:rPr lang="en-US" dirty="0">
                <a:latin typeface="Liberation Mono"/>
                <a:ea typeface="Segoe UI Symbol" panose="020B0502040204020203" pitchFamily="34" charset="0"/>
                <a:cs typeface="Segoe UI Semilight" panose="020B0402040204020203" pitchFamily="34" charset="0"/>
              </a:rPr>
              <a:t>   PREPARE stmt FROM @t1;</a:t>
            </a:r>
          </a:p>
          <a:p>
            <a:pPr marL="261938"/>
            <a:r>
              <a:rPr lang="en-US" dirty="0">
                <a:latin typeface="Liberation Mono"/>
                <a:ea typeface="Segoe UI Symbol" panose="020B0502040204020203" pitchFamily="34" charset="0"/>
                <a:cs typeface="Segoe UI Semilight" panose="020B0402040204020203" pitchFamily="34" charset="0"/>
              </a:rPr>
              <a:t>   EXECUTE stmt;</a:t>
            </a:r>
          </a:p>
          <a:p>
            <a:pPr marL="261938"/>
            <a:r>
              <a:rPr lang="en-US" dirty="0">
                <a:solidFill>
                  <a:srgbClr val="0077AA"/>
                </a:solidFill>
                <a:latin typeface="Liberation Mono"/>
                <a:cs typeface="Arial" panose="020B0604020202020204" pitchFamily="34" charset="0"/>
              </a:rPr>
              <a:t>end</a:t>
            </a:r>
            <a:r>
              <a:rPr lang="en-US" dirty="0">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pPr marL="261938"/>
            <a:r>
              <a:rPr lang="en-US" dirty="0">
                <a:latin typeface="Liberation Mono"/>
                <a:ea typeface="Segoe UI Symbol" panose="020B0502040204020203" pitchFamily="34" charset="0"/>
                <a:cs typeface="Segoe UI Semilight" panose="020B0402040204020203" pitchFamily="34" charset="0"/>
              </a:rPr>
              <a:t>delimiter ;</a:t>
            </a:r>
          </a:p>
        </p:txBody>
      </p:sp>
      <p:sp>
        <p:nvSpPr>
          <p:cNvPr id="5" name="Rectangle 4"/>
          <p:cNvSpPr/>
          <p:nvPr/>
        </p:nvSpPr>
        <p:spPr>
          <a:xfrm>
            <a:off x="623392"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US" dirty="0">
                <a:latin typeface="Liberation Mono"/>
                <a:ea typeface="Segoe UI Symbol" panose="020B0502040204020203" pitchFamily="34" charset="0"/>
                <a:cs typeface="Segoe UI Semilight" panose="020B0402040204020203" pitchFamily="34" charset="0"/>
              </a:rPr>
              <a:t>pro1;</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Liberation Mono"/>
                <a:cs typeface="Arial" panose="020B0604020202020204" pitchFamily="34" charset="0"/>
              </a:rPr>
              <a:t>CREATE</a:t>
            </a:r>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PROCEDURE</a:t>
            </a:r>
            <a:r>
              <a:rPr lang="en-US" dirty="0">
                <a:latin typeface="Liberation Mono"/>
                <a:ea typeface="Segoe UI Symbol" panose="020B0502040204020203" pitchFamily="34" charset="0"/>
                <a:cs typeface="Segoe UI Semilight" panose="020B0402040204020203" pitchFamily="34" charset="0"/>
              </a:rPr>
              <a:t> pro1(c1 </a:t>
            </a:r>
            <a:r>
              <a:rPr lang="en-US" dirty="0">
                <a:solidFill>
                  <a:srgbClr val="834689"/>
                </a:solidFill>
                <a:latin typeface="Liberation Mono"/>
                <a:cs typeface="Arial" panose="020B0604020202020204" pitchFamily="34" charset="0"/>
              </a:rPr>
              <a:t>VARCHAR</a:t>
            </a:r>
            <a:r>
              <a:rPr lang="en-US" dirty="0">
                <a:latin typeface="Liberation Mono"/>
                <a:ea typeface="Segoe UI Symbol" panose="020B0502040204020203" pitchFamily="34" charset="0"/>
                <a:cs typeface="Segoe UI Semilight" panose="020B0402040204020203" pitchFamily="34" charset="0"/>
              </a:rPr>
              <a:t>(10), x </a:t>
            </a:r>
            <a:r>
              <a:rPr lang="en-US" dirty="0">
                <a:solidFill>
                  <a:srgbClr val="834689"/>
                </a:solidFill>
                <a:latin typeface="Liberation Mono"/>
                <a:cs typeface="Arial" panose="020B0604020202020204" pitchFamily="34" charset="0"/>
              </a:rPr>
              <a:t>VARCHAR</a:t>
            </a:r>
            <a:r>
              <a:rPr lang="en-US" dirty="0">
                <a:latin typeface="Liberation Mono"/>
                <a:ea typeface="Segoe UI Symbol" panose="020B0502040204020203" pitchFamily="34" charset="0"/>
                <a:cs typeface="Segoe UI Semilight" panose="020B0402040204020203" pitchFamily="34" charset="0"/>
              </a:rPr>
              <a:t>(10)) </a:t>
            </a:r>
          </a:p>
          <a:p>
            <a:pPr marL="261938"/>
            <a:r>
              <a:rPr lang="en-US" dirty="0">
                <a:solidFill>
                  <a:srgbClr val="0077AA"/>
                </a:solidFill>
                <a:latin typeface="Liberation Mono"/>
                <a:cs typeface="Arial" panose="020B0604020202020204" pitchFamily="34" charset="0"/>
              </a:rPr>
              <a:t>begin</a:t>
            </a:r>
          </a:p>
          <a:p>
            <a:pPr marL="261938"/>
            <a:r>
              <a:rPr lang="en-US" dirty="0">
                <a:latin typeface="Liberation Mono"/>
                <a:ea typeface="Segoe UI Symbol" panose="020B0502040204020203" pitchFamily="34" charset="0"/>
                <a:cs typeface="Segoe UI Semilight" panose="020B0402040204020203" pitchFamily="34" charset="0"/>
              </a:rPr>
              <a:t>   SET @t1 = CONCAT('SELECT ', c1 ,' FROM ',x );</a:t>
            </a:r>
          </a:p>
          <a:p>
            <a:pPr marL="261938"/>
            <a:r>
              <a:rPr lang="en-US" dirty="0">
                <a:latin typeface="Liberation Mono"/>
                <a:ea typeface="Segoe UI Symbol" panose="020B0502040204020203" pitchFamily="34" charset="0"/>
                <a:cs typeface="Segoe UI Semilight" panose="020B0402040204020203" pitchFamily="34" charset="0"/>
              </a:rPr>
              <a:t>   PREPARE stmt3 FROM @t1;</a:t>
            </a:r>
          </a:p>
          <a:p>
            <a:pPr marL="261938"/>
            <a:r>
              <a:rPr lang="en-US" dirty="0">
                <a:latin typeface="Liberation Mono"/>
                <a:ea typeface="Segoe UI Symbol" panose="020B0502040204020203" pitchFamily="34" charset="0"/>
                <a:cs typeface="Segoe UI Semilight" panose="020B0402040204020203" pitchFamily="34" charset="0"/>
              </a:rPr>
              <a:t>   EXECUTE stmt3;</a:t>
            </a:r>
          </a:p>
          <a:p>
            <a:pPr marL="261938"/>
            <a:r>
              <a:rPr lang="en-US" dirty="0">
                <a:solidFill>
                  <a:srgbClr val="0077AA"/>
                </a:solidFill>
                <a:latin typeface="Liberation Mono"/>
                <a:cs typeface="Arial" panose="020B0604020202020204" pitchFamily="34" charset="0"/>
              </a:rPr>
              <a:t>end</a:t>
            </a:r>
            <a:r>
              <a:rPr lang="en-US" dirty="0">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pPr marL="261938"/>
            <a:r>
              <a:rPr lang="en-US" dirty="0">
                <a:latin typeface="Liberation Mono"/>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5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p1;</a:t>
            </a:r>
          </a:p>
          <a:p>
            <a:pPr marL="261938">
              <a:tabLst>
                <a:tab pos="261938" algn="l"/>
              </a:tabLst>
            </a:pPr>
            <a:r>
              <a:rPr lang="en-IN" dirty="0">
                <a:latin typeface="Liberation Mono"/>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p1(</a:t>
            </a:r>
            <a:r>
              <a:rPr lang="en-IN" dirty="0">
                <a:solidFill>
                  <a:srgbClr val="2658E6"/>
                </a:solidFill>
                <a:latin typeface="Liberation Mono"/>
                <a:ea typeface="Segoe UI Symbol" panose="020B0502040204020203" pitchFamily="34" charset="0"/>
                <a:cs typeface="Arial" panose="020B0604020202020204" pitchFamily="34" charset="0"/>
              </a:rPr>
              <a:t>OUT</a:t>
            </a:r>
            <a:r>
              <a:rPr lang="en-IN" dirty="0">
                <a:latin typeface="Liberation Mono"/>
                <a:ea typeface="Segoe UI Symbol" panose="020B0502040204020203" pitchFamily="34" charset="0"/>
                <a:cs typeface="Segoe UI Semilight" panose="020B0402040204020203" pitchFamily="34" charset="0"/>
              </a:rPr>
              <a:t> para1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Liberation Mono"/>
                <a:cs typeface="Arial" panose="020B0604020202020204" pitchFamily="34" charset="0"/>
              </a:rPr>
              <a:t>begin</a:t>
            </a:r>
          </a:p>
          <a:p>
            <a:pPr marL="261938">
              <a:tabLst>
                <a:tab pos="261938" algn="l"/>
              </a:tabLst>
            </a:pPr>
            <a:r>
              <a:rPr lang="en-IN" dirty="0">
                <a:latin typeface="Liberation Mono"/>
                <a:ea typeface="Segoe UI Symbol" panose="020B0502040204020203" pitchFamily="34" charset="0"/>
                <a:cs typeface="Segoe UI Semilight" panose="020B0402040204020203" pitchFamily="34" charset="0"/>
              </a:rPr>
              <a:t>   SELECT "Hello World123 INTO para1;</a:t>
            </a:r>
          </a:p>
          <a:p>
            <a:pPr marL="261938">
              <a:tabLst>
                <a:tab pos="261938" algn="l"/>
              </a:tabLst>
            </a:pPr>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tabLst>
                <a:tab pos="261938" algn="l"/>
              </a:tabLst>
            </a:pPr>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438967"/>
            <a:ext cx="9614812"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695400" y="1174532"/>
            <a:ext cx="6410934" cy="46166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898376237"/>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3758303107"/>
      </p:ext>
    </p:extLst>
  </p:cSld>
  <p:clrMapOvr>
    <a:masterClrMapping/>
  </p:clrMapOvr>
  <p:transition/>
</p:sld>
</file>

<file path=ppt/slides/slide54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7183818"/>
      </p:ext>
    </p:extLst>
  </p:cSld>
  <p:clrMapOvr>
    <a:masterClrMapping/>
  </p:clrMapOvr>
  <p:transition/>
</p:sld>
</file>

<file path=ppt/slides/slide54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 Example</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9934"/>
            <a:ext cx="10873208"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int;</a:t>
            </a:r>
          </a:p>
          <a:p>
            <a:pPr marL="261938"/>
            <a:r>
              <a:rPr lang="en-IN" dirty="0">
                <a:latin typeface="Liberation Mono"/>
                <a:ea typeface="Segoe UI Symbol" panose="020B0502040204020203" pitchFamily="34" charset="0"/>
                <a:cs typeface="Segoe UI Semilight" panose="020B0402040204020203" pitchFamily="34" charset="0"/>
              </a:rPr>
              <a:t>   set x:= 100;</a:t>
            </a:r>
          </a:p>
          <a:p>
            <a:pPr marL="261938"/>
            <a:r>
              <a:rPr lang="en-IN" dirty="0">
                <a:latin typeface="Liberation Mono"/>
                <a:ea typeface="Segoe UI Symbol" panose="020B0502040204020203" pitchFamily="34" charset="0"/>
                <a:cs typeface="Segoe UI Semilight" panose="020B0402040204020203" pitchFamily="34" charset="0"/>
              </a:rPr>
              <a:t>   loopLabel: </a:t>
            </a:r>
            <a:r>
              <a:rPr lang="en-IN" dirty="0">
                <a:solidFill>
                  <a:srgbClr val="0077AA"/>
                </a:solidFill>
                <a:latin typeface="Liberation Mono"/>
                <a:cs typeface="Arial" panose="020B0604020202020204" pitchFamily="34" charset="0"/>
              </a:rPr>
              <a:t>loop</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 if </a:t>
            </a:r>
            <a:r>
              <a:rPr lang="en-IN" dirty="0">
                <a:latin typeface="Liberation Mono"/>
                <a:ea typeface="Segoe UI Symbol" panose="020B0502040204020203" pitchFamily="34" charset="0"/>
                <a:cs typeface="Segoe UI Semilight" panose="020B0402040204020203" pitchFamily="34" charset="0"/>
              </a:rPr>
              <a:t>x &lt;= 110 then </a:t>
            </a:r>
          </a:p>
          <a:p>
            <a:pPr marL="261938"/>
            <a:r>
              <a:rPr lang="en-IN" dirty="0">
                <a:latin typeface="Liberation Mono"/>
                <a:ea typeface="Segoe UI Symbol" panose="020B0502040204020203" pitchFamily="34" charset="0"/>
                <a:cs typeface="Segoe UI Semilight" panose="020B0402040204020203" pitchFamily="34" charset="0"/>
              </a:rPr>
              <a:t>            set x := x + 1;</a:t>
            </a:r>
          </a:p>
          <a:p>
            <a:pPr marL="261938"/>
            <a:r>
              <a:rPr lang="en-IN" dirty="0">
                <a:latin typeface="Liberation Mono"/>
                <a:ea typeface="Segoe UI Symbol" panose="020B0502040204020203" pitchFamily="34" charset="0"/>
                <a:cs typeface="Segoe UI Semilight" panose="020B0402040204020203" pitchFamily="34" charset="0"/>
              </a:rPr>
              <a:t>            SELECT x;</a:t>
            </a:r>
          </a:p>
          <a:p>
            <a:pPr marL="261938"/>
            <a:r>
              <a:rPr lang="en-IN" dirty="0">
                <a:latin typeface="Liberation Mono"/>
                <a:ea typeface="Segoe UI Symbol" panose="020B0502040204020203" pitchFamily="34" charset="0"/>
                <a:cs typeface="Segoe UI Semilight" panose="020B0402040204020203" pitchFamily="34" charset="0"/>
              </a:rPr>
              <a:t>            ITERATE loopLabel;</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else</a:t>
            </a:r>
          </a:p>
          <a:p>
            <a:pPr marL="261938"/>
            <a:r>
              <a:rPr lang="en-IN" dirty="0">
                <a:latin typeface="Liberation Mono"/>
                <a:ea typeface="Segoe UI Symbol" panose="020B0502040204020203" pitchFamily="34" charset="0"/>
                <a:cs typeface="Segoe UI Semilight" panose="020B0402040204020203" pitchFamily="34" charset="0"/>
              </a:rPr>
              <a:t>            LEAVE loopLabel;</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loop </a:t>
            </a:r>
            <a:r>
              <a:rPr lang="en-IN" dirty="0">
                <a:latin typeface="Liberation Mono"/>
                <a:ea typeface="Segoe UI Symbol" panose="020B0502040204020203" pitchFamily="34" charset="0"/>
                <a:cs typeface="Segoe UI Semilight" panose="020B0402040204020203" pitchFamily="34" charset="0"/>
              </a:rPr>
              <a:t>loopLabel;</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947457867"/>
      </p:ext>
    </p:extLst>
  </p:cSld>
  <p:clrMapOvr>
    <a:masterClrMapping/>
  </p:clrMapOvr>
  <p:transition/>
</p:sld>
</file>

<file path=ppt/slides/slide54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204864"/>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376185"/>
            <a:ext cx="10093791" cy="1612655"/>
            <a:chOff x="647718" y="445401"/>
            <a:chExt cx="10093791" cy="1612655"/>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593439" y="-461978"/>
              <a:ext cx="152267" cy="1967439"/>
            </a:xfrm>
            <a:prstGeom prst="bentConnector2">
              <a:avLst/>
            </a:prstGeom>
            <a:ln w="19050">
              <a:solidFill>
                <a:srgbClr val="2658E6"/>
              </a:solidFill>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5685852" y="445401"/>
              <a:ext cx="0" cy="84170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2996952"/>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0" y="138512"/>
            <a:ext cx="5837373" cy="646331"/>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Tree>
    <p:extLst>
      <p:ext uri="{BB962C8B-B14F-4D97-AF65-F5344CB8AC3E}">
        <p14:creationId xmlns:p14="http://schemas.microsoft.com/office/powerpoint/2010/main" val="3844564716"/>
      </p:ext>
    </p:extLst>
  </p:cSld>
  <p:clrMapOvr>
    <a:masterClrMapping/>
  </p:clrMapOvr>
  <p:transition/>
</p:sld>
</file>

<file path=ppt/slides/slide5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3" name="Rectangle 2"/>
          <p:cNvSpPr/>
          <p:nvPr/>
        </p:nvSpPr>
        <p:spPr>
          <a:xfrm>
            <a:off x="407368" y="698957"/>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1384756"/>
            <a:ext cx="11449272" cy="369332"/>
          </a:xfrm>
          <a:prstGeom prst="rect">
            <a:avLst/>
          </a:prstGeom>
          <a:solidFill>
            <a:schemeClr val="bg1"/>
          </a:solidFill>
        </p:spPr>
        <p:txBody>
          <a:bodyPr wrap="square">
            <a:spAutoFit/>
          </a:bodyPr>
          <a:lstStyle/>
          <a:p>
            <a:r>
              <a:rPr lang="en-IN" dirty="0">
                <a:solidFill>
                  <a:srgbClr val="0077AA"/>
                </a:solidFill>
                <a:latin typeface="Liberation Mono"/>
              </a:rPr>
              <a:t>DECLARE cursor_name CURSOR FOR select_statement</a:t>
            </a:r>
          </a:p>
        </p:txBody>
      </p:sp>
      <p:sp>
        <p:nvSpPr>
          <p:cNvPr id="9" name="Rectangle 8"/>
          <p:cNvSpPr/>
          <p:nvPr/>
        </p:nvSpPr>
        <p:spPr>
          <a:xfrm>
            <a:off x="407368" y="1853624"/>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opens a previously declared cursor.</a:t>
            </a:r>
            <a:endParaRPr lang="en-IN" dirty="0">
              <a:solidFill>
                <a:schemeClr val="bg1"/>
              </a:solidFill>
              <a:latin typeface="Arial" panose="020B0604020202020204" pitchFamily="34" charset="0"/>
              <a:cs typeface="Arial" panose="020B0604020202020204" pitchFamily="34" charset="0"/>
            </a:endParaRPr>
          </a:p>
        </p:txBody>
      </p:sp>
      <p:sp>
        <p:nvSpPr>
          <p:cNvPr id="10" name="Rectangle 9"/>
          <p:cNvSpPr/>
          <p:nvPr/>
        </p:nvSpPr>
        <p:spPr>
          <a:xfrm>
            <a:off x="407368" y="2234624"/>
            <a:ext cx="11449272" cy="369332"/>
          </a:xfrm>
          <a:prstGeom prst="rect">
            <a:avLst/>
          </a:prstGeom>
          <a:solidFill>
            <a:schemeClr val="bg1"/>
          </a:solidFill>
        </p:spPr>
        <p:txBody>
          <a:bodyPr wrap="square">
            <a:spAutoFit/>
          </a:bodyPr>
          <a:lstStyle/>
          <a:p>
            <a:r>
              <a:rPr lang="en-IN" dirty="0">
                <a:solidFill>
                  <a:srgbClr val="0077AA"/>
                </a:solidFill>
                <a:latin typeface="Liberation Mono"/>
              </a:rPr>
              <a:t>OPEN cursor_name</a:t>
            </a:r>
          </a:p>
        </p:txBody>
      </p:sp>
      <p:sp>
        <p:nvSpPr>
          <p:cNvPr id="11" name="Rectangle 10"/>
          <p:cNvSpPr/>
          <p:nvPr/>
        </p:nvSpPr>
        <p:spPr>
          <a:xfrm>
            <a:off x="407368" y="2715160"/>
            <a:ext cx="1144927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Arial" panose="020B0604020202020204" pitchFamily="34" charset="0"/>
              <a:cs typeface="Arial" panose="020B0604020202020204" pitchFamily="34" charset="0"/>
            </a:endParaRPr>
          </a:p>
        </p:txBody>
      </p:sp>
      <p:sp>
        <p:nvSpPr>
          <p:cNvPr id="12" name="Rectangle 11"/>
          <p:cNvSpPr/>
          <p:nvPr/>
        </p:nvSpPr>
        <p:spPr>
          <a:xfrm>
            <a:off x="407368" y="4215824"/>
            <a:ext cx="11449272" cy="369332"/>
          </a:xfrm>
          <a:prstGeom prst="rect">
            <a:avLst/>
          </a:prstGeom>
          <a:solidFill>
            <a:schemeClr val="bg1"/>
          </a:solidFill>
        </p:spPr>
        <p:txBody>
          <a:bodyPr wrap="square">
            <a:spAutoFit/>
          </a:bodyPr>
          <a:lstStyle/>
          <a:p>
            <a:r>
              <a:rPr lang="en-IN" dirty="0">
                <a:solidFill>
                  <a:srgbClr val="0077AA"/>
                </a:solidFill>
                <a:latin typeface="Liberation Mono"/>
              </a:rPr>
              <a:t>FETCH [[NEXT] FROM] cursor_name INTO var_name [, var_name] ...</a:t>
            </a:r>
          </a:p>
        </p:txBody>
      </p:sp>
      <p:sp>
        <p:nvSpPr>
          <p:cNvPr id="13" name="Rectangle 12"/>
          <p:cNvSpPr/>
          <p:nvPr/>
        </p:nvSpPr>
        <p:spPr>
          <a:xfrm>
            <a:off x="407368" y="4673024"/>
            <a:ext cx="11449272"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If no more rows are available, a No Data condition.</a:t>
            </a:r>
            <a:endParaRPr lang="en-IN" b="1" dirty="0">
              <a:latin typeface="Arial" panose="020B0604020202020204" pitchFamily="34" charset="0"/>
              <a:cs typeface="Arial" panose="020B0604020202020204" pitchFamily="34" charset="0"/>
            </a:endParaRPr>
          </a:p>
        </p:txBody>
      </p:sp>
      <p:sp>
        <p:nvSpPr>
          <p:cNvPr id="14" name="Rectangle 13"/>
          <p:cNvSpPr/>
          <p:nvPr/>
        </p:nvSpPr>
        <p:spPr>
          <a:xfrm>
            <a:off x="407368" y="5270956"/>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closes a previously opened cursor.</a:t>
            </a:r>
            <a:endParaRPr lang="en-IN" dirty="0">
              <a:solidFill>
                <a:schemeClr val="bg1"/>
              </a:solidFill>
              <a:latin typeface="Arial" panose="020B0604020202020204" pitchFamily="34" charset="0"/>
              <a:cs typeface="Arial" panose="020B0604020202020204" pitchFamily="34" charset="0"/>
            </a:endParaRPr>
          </a:p>
        </p:txBody>
      </p:sp>
      <p:sp>
        <p:nvSpPr>
          <p:cNvPr id="15" name="Rectangle 14"/>
          <p:cNvSpPr/>
          <p:nvPr/>
        </p:nvSpPr>
        <p:spPr>
          <a:xfrm>
            <a:off x="407368" y="5651956"/>
            <a:ext cx="11449272" cy="369332"/>
          </a:xfrm>
          <a:prstGeom prst="rect">
            <a:avLst/>
          </a:prstGeom>
          <a:solidFill>
            <a:schemeClr val="bg1"/>
          </a:solidFill>
        </p:spPr>
        <p:txBody>
          <a:bodyPr wrap="square">
            <a:spAutoFit/>
          </a:bodyPr>
          <a:lstStyle/>
          <a:p>
            <a:r>
              <a:rPr lang="en-IN" dirty="0">
                <a:solidFill>
                  <a:srgbClr val="0077AA"/>
                </a:solidFill>
                <a:latin typeface="Liberation Mono"/>
              </a:rPr>
              <a:t>CLOSE cursor_name</a:t>
            </a:r>
          </a:p>
        </p:txBody>
      </p:sp>
    </p:spTree>
    <p:extLst>
      <p:ext uri="{BB962C8B-B14F-4D97-AF65-F5344CB8AC3E}">
        <p14:creationId xmlns:p14="http://schemas.microsoft.com/office/powerpoint/2010/main" val="3576506311"/>
      </p:ext>
    </p:extLst>
  </p:cSld>
  <p:clrMapOvr>
    <a:masterClrMapping/>
  </p:clrMapOvr>
  <p:transition/>
</p:sld>
</file>

<file path=ppt/slides/slide5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procedureName (para1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(25))</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done </a:t>
            </a:r>
            <a:r>
              <a:rPr lang="en-IN" dirty="0">
                <a:solidFill>
                  <a:srgbClr val="834689"/>
                </a:solidFill>
                <a:latin typeface="Liberation Mono"/>
                <a:cs typeface="Arial" panose="020B0604020202020204" pitchFamily="34" charset="0"/>
              </a:rPr>
              <a:t>TINYINT</a:t>
            </a:r>
            <a:r>
              <a:rPr lang="en-IN" dirty="0">
                <a:latin typeface="Liberation Mono"/>
                <a:ea typeface="Segoe UI Symbol" panose="020B0502040204020203" pitchFamily="34" charset="0"/>
                <a:cs typeface="Segoe UI Semilight" panose="020B0402040204020203" pitchFamily="34" charset="0"/>
              </a:rPr>
              <a:t> DEFAULT FALSE;</a:t>
            </a:r>
          </a:p>
          <a:p>
            <a:pPr marL="261938"/>
            <a:r>
              <a:rPr lang="en-IN" dirty="0">
                <a:latin typeface="Liberation Mono"/>
                <a:ea typeface="Segoe UI Symbol" panose="020B0502040204020203" pitchFamily="34" charset="0"/>
                <a:cs typeface="Segoe UI Semilight" panose="020B0402040204020203" pitchFamily="34" charset="0"/>
              </a:rPr>
              <a:t>   declare varempno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   declare varename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a:t>
            </a:r>
          </a:p>
          <a:p>
            <a:pPr marL="261938"/>
            <a:r>
              <a:rPr lang="en-IN" dirty="0">
                <a:latin typeface="Liberation Mono"/>
                <a:ea typeface="Segoe UI Symbol" panose="020B0502040204020203" pitchFamily="34" charset="0"/>
                <a:cs typeface="Segoe UI Semilight" panose="020B0402040204020203" pitchFamily="34" charset="0"/>
              </a:rPr>
              <a:t>   declare c1 </a:t>
            </a:r>
            <a:r>
              <a:rPr lang="en-IN" dirty="0">
                <a:solidFill>
                  <a:srgbClr val="834689"/>
                </a:solidFill>
                <a:latin typeface="Liberation Mono"/>
                <a:cs typeface="Arial" panose="020B0604020202020204" pitchFamily="34" charset="0"/>
              </a:rPr>
              <a:t>CURSOR</a:t>
            </a:r>
            <a:r>
              <a:rPr lang="en-IN" dirty="0">
                <a:latin typeface="Liberation Mono"/>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declare exit handler for NOT FOUND set done=true;</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OPEN</a:t>
            </a:r>
            <a:r>
              <a:rPr lang="en-IN" dirty="0">
                <a:latin typeface="Liberation Mono"/>
                <a:ea typeface="Segoe UI Symbol" panose="020B0502040204020203" pitchFamily="34" charset="0"/>
                <a:cs typeface="Segoe UI Semilight" panose="020B0402040204020203" pitchFamily="34" charset="0"/>
              </a:rPr>
              <a:t> c1;</a:t>
            </a:r>
          </a:p>
          <a:p>
            <a:pPr marL="261938"/>
            <a:r>
              <a:rPr lang="en-IN" dirty="0">
                <a:latin typeface="Liberation Mono"/>
                <a:ea typeface="Segoe UI Symbol" panose="020B0502040204020203" pitchFamily="34" charset="0"/>
                <a:cs typeface="Segoe UI Semilight" panose="020B0402040204020203" pitchFamily="34" charset="0"/>
              </a:rPr>
              <a:t>      loopLabel: </a:t>
            </a:r>
            <a:r>
              <a:rPr lang="en-IN" dirty="0">
                <a:solidFill>
                  <a:srgbClr val="0077AA"/>
                </a:solidFill>
                <a:latin typeface="Liberation Mono"/>
                <a:cs typeface="Arial" panose="020B0604020202020204" pitchFamily="34" charset="0"/>
              </a:rPr>
              <a:t>loop</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FETCH</a:t>
            </a:r>
            <a:r>
              <a:rPr lang="en-IN" dirty="0">
                <a:latin typeface="Liberation Mono"/>
                <a:ea typeface="Segoe UI Symbol" panose="020B0502040204020203" pitchFamily="34" charset="0"/>
                <a:cs typeface="Segoe UI Semilight" panose="020B0402040204020203" pitchFamily="34" charset="0"/>
              </a:rPr>
              <a:t> c1 INTO varempno, varename;</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done then</a:t>
            </a:r>
          </a:p>
          <a:p>
            <a:pPr marL="261938"/>
            <a:r>
              <a:rPr lang="en-IN" dirty="0">
                <a:latin typeface="Liberation Mono"/>
                <a:ea typeface="Segoe UI Symbol" panose="020B0502040204020203" pitchFamily="34" charset="0"/>
                <a:cs typeface="Segoe UI Semilight" panose="020B0402040204020203" pitchFamily="34" charset="0"/>
              </a:rPr>
              <a:t>	leave loopLabel;</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else</a:t>
            </a:r>
          </a:p>
          <a:p>
            <a:pPr marL="261938"/>
            <a:r>
              <a:rPr lang="en-IN" dirty="0">
                <a:latin typeface="Liberation Mono"/>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loop </a:t>
            </a:r>
            <a:r>
              <a:rPr lang="en-IN" dirty="0">
                <a:latin typeface="Liberation Mono"/>
                <a:ea typeface="Segoe UI Symbol" panose="020B0502040204020203" pitchFamily="34" charset="0"/>
                <a:cs typeface="Segoe UI Semilight" panose="020B0402040204020203" pitchFamily="34" charset="0"/>
              </a:rPr>
              <a:t>loopLabel;</a:t>
            </a:r>
          </a:p>
          <a:p>
            <a:pPr marL="261938"/>
            <a:r>
              <a:rPr lang="en-IN" dirty="0">
                <a:latin typeface="Liberation Mono"/>
                <a:ea typeface="Segoe UI Symbol" panose="020B0502040204020203" pitchFamily="34" charset="0"/>
                <a:cs typeface="Segoe UI Semilight" panose="020B0402040204020203" pitchFamily="34" charset="0"/>
              </a:rPr>
              <a:t>   CLOSE c1;</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l$$</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54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5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551384"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procedurename()</a:t>
            </a:r>
          </a:p>
          <a:p>
            <a:pPr marL="261938"/>
            <a:r>
              <a:rPr lang="en-IN" dirty="0">
                <a:latin typeface="Liberation Mono"/>
                <a:ea typeface="Segoe UI Symbol" panose="020B0502040204020203" pitchFamily="34" charset="0"/>
                <a:cs typeface="Segoe UI Semilight" panose="020B0402040204020203"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a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 DEFAULT 101;</a:t>
            </a:r>
          </a:p>
          <a:p>
            <a:pPr marL="261938"/>
            <a:r>
              <a:rPr lang="en-IN" dirty="0">
                <a:latin typeface="Liberation Mono"/>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Liberation Mono"/>
              <a:ea typeface="Segoe UI Symbol" panose="020B0502040204020203" pitchFamily="34" charset="0"/>
              <a:cs typeface="Segoe UI Semilight" panose="020B0402040204020203" pitchFamily="34" charset="0"/>
            </a:endParaRPr>
          </a:p>
          <a:p>
            <a:pPr marL="261938"/>
            <a:r>
              <a:rPr lang="en-IN" dirty="0">
                <a:latin typeface="Liberation Mono"/>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Liberation Mono"/>
                <a:ea typeface="Segoe UI Symbol" panose="020B0502040204020203" pitchFamily="34" charset="0"/>
                <a:cs typeface="Segoe UI Semilight" panose="020B0402040204020203" pitchFamily="34" charset="0"/>
              </a:rPr>
              <a:t>         declare EXIT HANDLER FOR 1064 </a:t>
            </a:r>
          </a:p>
          <a:p>
            <a:pPr marL="261938"/>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a = 10 then</a:t>
            </a:r>
          </a:p>
          <a:p>
            <a:pPr marL="261938"/>
            <a:r>
              <a:rPr lang="en-IN" dirty="0">
                <a:latin typeface="Liberation Mono"/>
                <a:ea typeface="Segoe UI Symbol" panose="020B0502040204020203" pitchFamily="34" charset="0"/>
                <a:cs typeface="Segoe UI Semilight" panose="020B0402040204020203" pitchFamily="34" charset="0"/>
              </a:rPr>
              <a:t>		SELECT 'ok';</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else</a:t>
            </a:r>
          </a:p>
          <a:p>
            <a:pPr marL="261938"/>
            <a:r>
              <a:rPr lang="en-IN" dirty="0">
                <a:latin typeface="Liberation Mono"/>
                <a:ea typeface="Segoe UI Symbol" panose="020B0502040204020203" pitchFamily="34" charset="0"/>
                <a:cs typeface="Segoe UI Semilight" panose="020B0402040204020203" pitchFamily="34" charset="0"/>
              </a:rPr>
              <a:t>		 SIGNAL myException</a:t>
            </a:r>
          </a:p>
          <a:p>
            <a:pPr marL="261938"/>
            <a:r>
              <a:rPr lang="en-IN" dirty="0">
                <a:latin typeface="Liberation Mono"/>
                <a:ea typeface="Segoe UI Symbol" panose="020B0502040204020203" pitchFamily="34" charset="0"/>
                <a:cs typeface="Segoe UI Semilight" panose="020B0402040204020203" pitchFamily="34" charset="0"/>
              </a:rPr>
              <a:t>		 SET MESSAGE_TEXT = 'bad';</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79376" y="3581401"/>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479376" y="4802376"/>
            <a:ext cx="9960024"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  </a:t>
            </a:r>
          </a:p>
          <a:p>
            <a:endParaRPr lang="en-IN" sz="800" dirty="0">
              <a:solidFill>
                <a:srgbClr val="FF0000"/>
              </a:solidFill>
              <a:latin typeface="Palatino Linotype" panose="02040502050505030304" pitchFamily="18" charset="0"/>
              <a:cs typeface="Arial" panose="020B0604020202020204" pitchFamily="34" charset="0"/>
            </a:endParaRPr>
          </a:p>
          <a:p>
            <a:r>
              <a:rPr lang="en-IN" dirty="0"/>
              <a:t>ERROR 1415 (0A000): Not allowed to return a result set from a function</a:t>
            </a:r>
          </a:p>
          <a:p>
            <a:endParaRPr lang="en-IN" dirty="0"/>
          </a:p>
          <a:p>
            <a:r>
              <a:rPr lang="en-IN" dirty="0"/>
              <a:t> </a:t>
            </a:r>
            <a:r>
              <a:rPr lang="en-IN" dirty="0">
                <a:solidFill>
                  <a:srgbClr val="FF0000"/>
                </a:solidFill>
              </a:rPr>
              <a:t>SELECT "Hello World";             </a:t>
            </a:r>
            <a:r>
              <a:rPr lang="en-IN" dirty="0">
                <a:solidFill>
                  <a:srgbClr val="92D050"/>
                </a:solidFill>
              </a:rPr>
              <a:t>// will not work in FUNCTION</a:t>
            </a:r>
          </a:p>
          <a:p>
            <a:r>
              <a:rPr lang="en-IN" dirty="0"/>
              <a:t> SELECT "Hello World" into x;   </a:t>
            </a:r>
            <a:r>
              <a:rPr lang="en-IN" dirty="0">
                <a:solidFill>
                  <a:srgbClr val="92D050"/>
                </a:solidFill>
              </a:rPr>
              <a:t>// will work in FUNCTION</a:t>
            </a:r>
          </a:p>
        </p:txBody>
      </p:sp>
      <p:sp>
        <p:nvSpPr>
          <p:cNvPr id="6" name="Rectangle 5"/>
          <p:cNvSpPr/>
          <p:nvPr/>
        </p:nvSpPr>
        <p:spPr>
          <a:xfrm>
            <a:off x="479376" y="1795046"/>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99356" y="199072"/>
            <a:ext cx="11593288" cy="1138773"/>
          </a:xfrm>
          <a:prstGeom prst="rect">
            <a:avLst/>
          </a:prstGeom>
          <a:no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NOTE:</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cannot specify IN , OUT or INOUT modifiers to the parameters.</a:t>
            </a:r>
          </a:p>
        </p:txBody>
      </p:sp>
    </p:spTree>
    <p:extLst>
      <p:ext uri="{BB962C8B-B14F-4D97-AF65-F5344CB8AC3E}">
        <p14:creationId xmlns:p14="http://schemas.microsoft.com/office/powerpoint/2010/main" val="645071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07368" y="767478"/>
            <a:ext cx="101844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FUNCTION IF EXISTS </a:t>
            </a:r>
            <a:r>
              <a:rPr lang="en-IN" dirty="0">
                <a:latin typeface="Liberation Mono"/>
                <a:ea typeface="Segoe UI Symbol" panose="020B0502040204020203" pitchFamily="34" charset="0"/>
                <a:cs typeface="Segoe UI Semilight" panose="020B0402040204020203" pitchFamily="34" charset="0"/>
              </a:rPr>
              <a:t>functionname;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FUNCTION</a:t>
            </a:r>
            <a:r>
              <a:rPr lang="en-IN" dirty="0">
                <a:latin typeface="Liberation Mono"/>
                <a:ea typeface="Segoe UI Symbol" panose="020B0502040204020203" pitchFamily="34" charset="0"/>
                <a:cs typeface="Segoe UI Semilight" panose="020B0402040204020203" pitchFamily="34" charset="0"/>
              </a:rPr>
              <a:t> functionname() RETURNS </a:t>
            </a:r>
            <a:r>
              <a:rPr lang="en-IN" dirty="0">
                <a:solidFill>
                  <a:srgbClr val="834689"/>
                </a:solidFill>
                <a:latin typeface="Liberation Mono"/>
                <a:cs typeface="Arial" panose="020B0604020202020204" pitchFamily="34" charset="0"/>
              </a:rPr>
              <a:t>INT</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   set x = 1001;</a:t>
            </a:r>
          </a:p>
          <a:p>
            <a:pPr marL="261938"/>
            <a:r>
              <a:rPr lang="en-IN" dirty="0">
                <a:latin typeface="Liberation Mono"/>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5" name="Rectangle 4"/>
          <p:cNvSpPr/>
          <p:nvPr/>
        </p:nvSpPr>
        <p:spPr>
          <a:xfrm>
            <a:off x="407368" y="3510678"/>
            <a:ext cx="101844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FUNCTION IF EXISTS </a:t>
            </a:r>
            <a:r>
              <a:rPr lang="en-IN" dirty="0">
                <a:latin typeface="Liberation Mono"/>
                <a:ea typeface="Segoe UI Symbol" panose="020B0502040204020203" pitchFamily="34" charset="0"/>
                <a:cs typeface="Segoe UI Semilight" panose="020B0402040204020203" pitchFamily="34" charset="0"/>
              </a:rPr>
              <a:t>functionname;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FUNCTION</a:t>
            </a:r>
            <a:r>
              <a:rPr lang="en-IN" dirty="0">
                <a:latin typeface="Liberation Mono"/>
                <a:ea typeface="Segoe UI Symbol" panose="020B0502040204020203" pitchFamily="34" charset="0"/>
                <a:cs typeface="Segoe UI Semilight" panose="020B0402040204020203" pitchFamily="34" charset="0"/>
              </a:rPr>
              <a:t> functionname(para1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(12)) RETURNS </a:t>
            </a:r>
            <a:r>
              <a:rPr lang="en-IN" dirty="0">
                <a:solidFill>
                  <a:srgbClr val="834689"/>
                </a:solidFill>
                <a:latin typeface="Liberation Mono"/>
                <a:cs typeface="Arial" panose="020B0604020202020204" pitchFamily="34" charset="0"/>
              </a:rPr>
              <a:t>INT</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total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 default 0;</a:t>
            </a:r>
          </a:p>
          <a:p>
            <a:pPr marL="261938"/>
            <a:r>
              <a:rPr lang="en-IN" dirty="0">
                <a:latin typeface="Liberation Mono"/>
                <a:ea typeface="Segoe UI Symbol" panose="020B0502040204020203" pitchFamily="34" charset="0"/>
                <a:cs typeface="Segoe UI Semilight" panose="020B0402040204020203" pitchFamily="34" charset="0"/>
              </a:rPr>
              <a:t>   SELECT sum(sal) into total from EMP where job=para1;</a:t>
            </a:r>
          </a:p>
          <a:p>
            <a:pPr marL="261938"/>
            <a:r>
              <a:rPr lang="en-IN" dirty="0">
                <a:latin typeface="Liberation Mono"/>
                <a:ea typeface="Segoe UI Symbol" panose="020B0502040204020203" pitchFamily="34" charset="0"/>
                <a:cs typeface="Segoe UI Semilight" panose="020B0402040204020203" pitchFamily="34" charset="0"/>
              </a:rPr>
              <a:t>   return (total);</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476672"/>
            <a:ext cx="1123324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FUNCTION IF EXISTS </a:t>
            </a:r>
            <a:r>
              <a:rPr lang="en-IN" dirty="0">
                <a:latin typeface="Liberation Mono"/>
                <a:ea typeface="Segoe UI Symbol" panose="020B0502040204020203" pitchFamily="34" charset="0"/>
                <a:cs typeface="Segoe UI Semilight" panose="020B0402040204020203" pitchFamily="34" charset="0"/>
              </a:rPr>
              <a:t>functionname;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FUNCTION</a:t>
            </a:r>
            <a:r>
              <a:rPr lang="en-IN" dirty="0">
                <a:latin typeface="Liberation Mono"/>
                <a:ea typeface="Segoe UI Symbol" panose="020B0502040204020203" pitchFamily="34" charset="0"/>
                <a:cs typeface="Segoe UI Semilight" panose="020B0402040204020203" pitchFamily="34" charset="0"/>
              </a:rPr>
              <a:t> functionname() RETURNS </a:t>
            </a:r>
            <a:r>
              <a:rPr lang="en-IN" dirty="0">
                <a:solidFill>
                  <a:srgbClr val="834689"/>
                </a:solidFill>
                <a:latin typeface="Liberation Mono"/>
                <a:cs typeface="Arial" panose="020B0604020202020204" pitchFamily="34" charset="0"/>
              </a:rPr>
              <a:t>INT</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   SELECT max(deptno) + 1 INTO x  FROM dept;</a:t>
            </a:r>
          </a:p>
          <a:p>
            <a:pPr marL="261938"/>
            <a:r>
              <a:rPr lang="en-IN" dirty="0">
                <a:latin typeface="Liberation Mono"/>
                <a:ea typeface="Segoe UI Symbol" panose="020B0502040204020203" pitchFamily="34" charset="0"/>
                <a:cs typeface="Segoe UI Semilight" panose="020B0402040204020203" pitchFamily="34" charset="0"/>
              </a:rPr>
              <a:t>   return(x);</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3164680"/>
            <a:ext cx="11305256"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FUNCTION IF EXISTS </a:t>
            </a:r>
            <a:r>
              <a:rPr lang="en-IN" dirty="0">
                <a:latin typeface="Liberation Mono"/>
                <a:ea typeface="Segoe UI Symbol" panose="020B0502040204020203" pitchFamily="34" charset="0"/>
                <a:cs typeface="Segoe UI Semilight" panose="020B0402040204020203" pitchFamily="34" charset="0"/>
              </a:rPr>
              <a:t>functionname;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FUNCTION </a:t>
            </a:r>
            <a:r>
              <a:rPr lang="en-IN" dirty="0">
                <a:latin typeface="Liberation Mono"/>
                <a:ea typeface="Segoe UI Symbol" panose="020B0502040204020203" pitchFamily="34" charset="0"/>
                <a:cs typeface="Segoe UI Semilight" panose="020B0402040204020203" pitchFamily="34" charset="0"/>
              </a:rPr>
              <a:t>functionname(no int) RETURNS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a:t>
            </a:r>
          </a:p>
          <a:p>
            <a:pPr marL="261938"/>
            <a:r>
              <a:rPr lang="en-IN" dirty="0">
                <a:latin typeface="Liberation Mono"/>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x is not null </a:t>
            </a:r>
            <a:r>
              <a:rPr lang="en-IN" dirty="0">
                <a:solidFill>
                  <a:srgbClr val="0077AA"/>
                </a:solidFill>
                <a:latin typeface="Liberation Mono"/>
                <a:cs typeface="Arial" panose="020B0604020202020204" pitchFamily="34" charset="0"/>
              </a:rPr>
              <a:t>then</a:t>
            </a:r>
          </a:p>
          <a:p>
            <a:pPr marL="261938"/>
            <a:r>
              <a:rPr lang="en-IN" dirty="0">
                <a:latin typeface="Liberation Mono"/>
                <a:ea typeface="Segoe UI Symbol" panose="020B0502040204020203" pitchFamily="34" charset="0"/>
                <a:cs typeface="Segoe UI Semilight" panose="020B0402040204020203" pitchFamily="34" charset="0"/>
              </a:rPr>
              <a:t>      return(x);</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else</a:t>
            </a:r>
          </a:p>
          <a:p>
            <a:pPr marL="261938"/>
            <a:r>
              <a:rPr lang="en-IN" dirty="0">
                <a:latin typeface="Liberation Mono"/>
                <a:ea typeface="Segoe UI Symbol" panose="020B0502040204020203" pitchFamily="34" charset="0"/>
                <a:cs typeface="Segoe UI Semilight" panose="020B0402040204020203" pitchFamily="34" charset="0"/>
              </a:rPr>
              <a:t>     return (no);</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3284984"/>
            <a:ext cx="11629292" cy="1015663"/>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3" name="TextBox 2">
            <a:extLst>
              <a:ext uri="{FF2B5EF4-FFF2-40B4-BE49-F238E27FC236}">
                <a16:creationId xmlns:a16="http://schemas.microsoft.com/office/drawing/2014/main" id="{FD792B76-71BB-4218-9AD4-A1693ACDC6DC}"/>
              </a:ext>
            </a:extLst>
          </p:cNvPr>
          <p:cNvSpPr txBox="1"/>
          <p:nvPr/>
        </p:nvSpPr>
        <p:spPr>
          <a:xfrm>
            <a:off x="335360" y="4653136"/>
            <a:ext cx="10787262" cy="1631216"/>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latin typeface="Palatino Linotype" panose="02040502050505030304" pitchFamily="18" charset="0"/>
                <a:cs typeface="Arial" panose="020B0604020202020204" pitchFamily="34" charset="0"/>
              </a:rPr>
              <a:t>The trigger is always associated with the TABLE, which must refer to a </a:t>
            </a:r>
            <a:r>
              <a:rPr lang="en-IN" sz="1800" b="1" dirty="0">
                <a:latin typeface="Palatino Linotype" panose="02040502050505030304" pitchFamily="18" charset="0"/>
                <a:cs typeface="Arial" panose="020B0604020202020204" pitchFamily="34" charset="0"/>
              </a:rPr>
              <a:t>permanent</a:t>
            </a:r>
            <a:r>
              <a:rPr lang="en-IN" sz="1800" dirty="0">
                <a:latin typeface="Palatino Linotype" panose="02040502050505030304" pitchFamily="18" charset="0"/>
                <a:cs typeface="Arial" panose="020B0604020202020204" pitchFamily="34" charset="0"/>
              </a:rPr>
              <a:t>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associate a trigger with a </a:t>
            </a:r>
            <a:r>
              <a:rPr lang="en-US" b="1" dirty="0">
                <a:latin typeface="Arial" panose="020B0604020202020204" pitchFamily="34" charset="0"/>
                <a:cs typeface="Arial" panose="020B0604020202020204" pitchFamily="34" charset="0"/>
              </a:rPr>
              <a:t>TEMPORARY</a:t>
            </a:r>
            <a:r>
              <a:rPr lang="en-US" dirty="0">
                <a:latin typeface="Arial" panose="020B0604020202020204" pitchFamily="34" charset="0"/>
                <a:cs typeface="Arial" panose="020B0604020202020204" pitchFamily="34" charset="0"/>
              </a:rPr>
              <a:t> table or a </a:t>
            </a:r>
            <a:r>
              <a:rPr lang="en-US" b="1" dirty="0">
                <a:latin typeface="Arial" panose="020B0604020202020204" pitchFamily="34" charset="0"/>
                <a:cs typeface="Arial" panose="020B0604020202020204" pitchFamily="34" charset="0"/>
              </a:rPr>
              <a:t>VIEW</a:t>
            </a:r>
            <a:r>
              <a:rPr lang="en-US"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latin typeface="Palatino Linotype" panose="02040502050505030304" pitchFamily="18" charset="0"/>
                <a:cs typeface="Arial" panose="020B0604020202020204" pitchFamily="34" charset="0"/>
              </a:rPr>
              <a:t>If you DROP a TABLE, any triggers for the table are also dropped.</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24117397"/>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3" name="Rectangle 2"/>
          <p:cNvSpPr/>
          <p:nvPr/>
        </p:nvSpPr>
        <p:spPr>
          <a:xfrm>
            <a:off x="407368" y="2951073"/>
            <a:ext cx="11449272" cy="2062103"/>
          </a:xfrm>
          <a:prstGeom prst="rect">
            <a:avLst/>
          </a:prstGeom>
        </p:spPr>
        <p:txBody>
          <a:bodyPr wrap="square">
            <a:spAutoFit/>
          </a:bodyPr>
          <a:lstStyle/>
          <a:p>
            <a:pPr marL="285750" indent="-285750" algn="just">
              <a:buFont typeface="Arial" panose="020B0604020202020204" pitchFamily="34" charset="0"/>
              <a:buChar char="•"/>
            </a:pPr>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LOAD DATA, and REPLACE statements.</a:t>
            </a:r>
          </a:p>
          <a:p>
            <a:pPr marL="171450" indent="-171450" algn="just">
              <a:buFont typeface="Arial" panose="020B0604020202020204" pitchFamily="34" charset="0"/>
              <a:buChar char="•"/>
            </a:pPr>
            <a:endParaRPr lang="en-IN" sz="10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marL="171450" indent="-171450" algn="just">
              <a:buFont typeface="Arial" panose="020B0604020202020204" pitchFamily="34" charset="0"/>
              <a:buChar char="•"/>
            </a:pPr>
            <a:endParaRPr lang="en-IN" sz="1000" b="1"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DROP</a:t>
            </a:r>
            <a:r>
              <a:rPr lang="en-IN" dirty="0">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TABLE</a:t>
            </a:r>
            <a:r>
              <a:rPr lang="en-IN" dirty="0">
                <a:latin typeface="Palatino Linotype" panose="02040502050505030304" pitchFamily="18" charset="0"/>
                <a:cs typeface="Arial" panose="020B0604020202020204" pitchFamily="34" charset="0"/>
              </a:rPr>
              <a:t> and </a:t>
            </a:r>
            <a:r>
              <a:rPr lang="en-IN" b="1" dirty="0">
                <a:solidFill>
                  <a:srgbClr val="006C86"/>
                </a:solidFill>
                <a:latin typeface="Palatino Linotype" panose="02040502050505030304" pitchFamily="18" charset="0"/>
                <a:cs typeface="Arial" panose="020B0604020202020204" pitchFamily="34" charset="0"/>
              </a:rPr>
              <a:t>TRUNCATE</a:t>
            </a:r>
            <a:r>
              <a:rPr lang="en-IN" dirty="0">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TABLE</a:t>
            </a:r>
            <a:r>
              <a:rPr lang="en-IN" dirty="0">
                <a:latin typeface="Palatino Linotype" panose="02040502050505030304" pitchFamily="18" charset="0"/>
                <a:cs typeface="Arial" panose="020B0604020202020204" pitchFamily="34" charset="0"/>
              </a:rPr>
              <a:t> statements on the table do not activate this trigger, because they do not use DELETE. Dropping a partition does not activate DELETE triggers, either.</a:t>
            </a: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2051556"/>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Tree>
    <p:extLst>
      <p:ext uri="{BB962C8B-B14F-4D97-AF65-F5344CB8AC3E}">
        <p14:creationId xmlns:p14="http://schemas.microsoft.com/office/powerpoint/2010/main" val="2722119115"/>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646331"/>
          </a:xfrm>
          <a:prstGeom prst="rect">
            <a:avLst/>
          </a:prstGeom>
          <a:solidFill>
            <a:srgbClr val="5F9378"/>
          </a:solidFill>
        </p:spPr>
        <p:txBody>
          <a:bodyPr wrap="square">
            <a:spAutoFit/>
          </a:bodyPr>
          <a:lstStyle/>
          <a:p>
            <a:pPr algn="just"/>
            <a:r>
              <a:rPr lang="en-IN" dirty="0">
                <a:solidFill>
                  <a:srgbClr val="E8F97F"/>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TRIGGER </a:t>
            </a:r>
            <a:r>
              <a:rPr lang="en-IN" dirty="0">
                <a:latin typeface="Liberation Mono"/>
                <a:ea typeface="Segoe UI Symbol" panose="020B0502040204020203" pitchFamily="34" charset="0"/>
                <a:cs typeface="Segoe UI Semilight" panose="020B0402040204020203" pitchFamily="34" charset="0"/>
              </a:rPr>
              <a:t>triggername </a:t>
            </a:r>
            <a:r>
              <a:rPr lang="en-IN" dirty="0">
                <a:solidFill>
                  <a:srgbClr val="0077AA"/>
                </a:solidFill>
                <a:latin typeface="Liberation Mono"/>
                <a:cs typeface="Arial" panose="020B0604020202020204" pitchFamily="34" charset="0"/>
              </a:rPr>
              <a:t>BEFORE INSERT ON </a:t>
            </a:r>
            <a:r>
              <a:rPr lang="en-IN" dirty="0">
                <a:latin typeface="Liberation Mono"/>
                <a:ea typeface="Segoe UI Symbol" panose="020B0502040204020203" pitchFamily="34" charset="0"/>
                <a:cs typeface="Segoe UI Semilight" panose="020B0402040204020203" pitchFamily="34" charset="0"/>
              </a:rPr>
              <a:t>dept </a:t>
            </a:r>
            <a:r>
              <a:rPr lang="en-IN" dirty="0">
                <a:solidFill>
                  <a:srgbClr val="0077AA"/>
                </a:solidFill>
                <a:latin typeface="Liberation Mono"/>
                <a:cs typeface="Arial" panose="020B0604020202020204" pitchFamily="34" charset="0"/>
              </a:rPr>
              <a:t>FOR EACH 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SELECT 'Hello World';</a:t>
            </a:r>
          </a:p>
          <a:p>
            <a:pPr marL="261938"/>
            <a:r>
              <a:rPr lang="en-IN" dirty="0">
                <a:solidFill>
                  <a:srgbClr val="0077AA"/>
                </a:solidFill>
                <a:latin typeface="Liberation Mono"/>
                <a:cs typeface="Arial" panose="020B0604020202020204" pitchFamily="34" charset="0"/>
              </a:rPr>
              <a:t>end</a:t>
            </a:r>
            <a:r>
              <a:rPr lang="en-IN" dirty="0">
                <a:solidFill>
                  <a:srgbClr val="0077AA"/>
                </a:solidFill>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endParaRPr lang="en-US" dirty="0">
              <a:latin typeface="Liberation Mono"/>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a:t>
            </a:r>
            <a:r>
              <a:rPr lang="en-IN" dirty="0">
                <a:latin typeface="Liberation Mono"/>
                <a:ea typeface="Segoe UI Symbol" panose="020B0502040204020203" pitchFamily="34" charset="0"/>
                <a:cs typeface="Segoe UI Semilight" panose="020B0402040204020203" pitchFamily="34" charset="0"/>
              </a:rPr>
              <a:t> 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TRIGGER </a:t>
            </a:r>
            <a:r>
              <a:rPr lang="en-IN" dirty="0">
                <a:latin typeface="Liberation Mono"/>
                <a:ea typeface="Segoe UI Symbol" panose="020B0502040204020203" pitchFamily="34" charset="0"/>
                <a:cs typeface="Segoe UI Semilight" panose="020B0402040204020203" pitchFamily="34" charset="0"/>
              </a:rPr>
              <a:t>triggername </a:t>
            </a:r>
            <a:r>
              <a:rPr lang="en-IN" dirty="0">
                <a:solidFill>
                  <a:srgbClr val="0077AA"/>
                </a:solidFill>
                <a:latin typeface="Liberation Mono"/>
                <a:cs typeface="Arial" panose="020B0604020202020204" pitchFamily="34" charset="0"/>
              </a:rPr>
              <a:t>AFTER</a:t>
            </a:r>
            <a:r>
              <a:rPr lang="en-IN" dirty="0">
                <a:latin typeface="Liberation Mono"/>
                <a:ea typeface="Segoe UI Symbol" panose="020B0502040204020203" pitchFamily="34" charset="0"/>
                <a:cs typeface="Segoe UI Semilight" panose="020B0402040204020203" pitchFamily="34" charset="0"/>
              </a:rPr>
              <a:t> UPDATE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EACH</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INSERT INTO d1 VALUES (</a:t>
            </a:r>
            <a:r>
              <a:rPr lang="en-IN" b="1" dirty="0">
                <a:latin typeface="Liberation Mono"/>
                <a:ea typeface="Segoe UI Symbol" panose="020B0502040204020203" pitchFamily="34" charset="0"/>
                <a:cs typeface="Segoe UI Semilight" panose="020B0402040204020203" pitchFamily="34" charset="0"/>
              </a:rPr>
              <a:t>OLD</a:t>
            </a:r>
            <a:r>
              <a:rPr lang="en-IN" dirty="0">
                <a:latin typeface="Liberation Mono"/>
                <a:ea typeface="Segoe UI Symbol" panose="020B0502040204020203" pitchFamily="34" charset="0"/>
                <a:cs typeface="Segoe UI Semilight" panose="020B0402040204020203" pitchFamily="34" charset="0"/>
              </a:rPr>
              <a:t>.dname,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.dname);</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endParaRPr lang="en-US" dirty="0">
              <a:latin typeface="Liberation Mono"/>
              <a:ea typeface="Segoe UI Symbol" panose="020B0502040204020203" pitchFamily="34" charset="0"/>
              <a:cs typeface="Segoe UI Semilight" panose="020B0402040204020203" pitchFamily="34" charset="0"/>
            </a:endParaRPr>
          </a:p>
        </p:txBody>
      </p:sp>
      <p:sp>
        <p:nvSpPr>
          <p:cNvPr id="6" name="Rectangle 5"/>
          <p:cNvSpPr/>
          <p:nvPr/>
        </p:nvSpPr>
        <p:spPr>
          <a:xfrm>
            <a:off x="407368"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TRIGGER </a:t>
            </a:r>
            <a:r>
              <a:rPr lang="en-IN" dirty="0">
                <a:latin typeface="Liberation Mono"/>
                <a:ea typeface="Segoe UI Symbol" panose="020B0502040204020203" pitchFamily="34" charset="0"/>
                <a:cs typeface="Segoe UI Semilight" panose="020B0402040204020203" pitchFamily="34" charset="0"/>
              </a:rPr>
              <a:t>triggername </a:t>
            </a:r>
            <a:r>
              <a:rPr lang="en-IN" dirty="0">
                <a:solidFill>
                  <a:srgbClr val="0077AA"/>
                </a:solidFill>
                <a:latin typeface="Liberation Mono"/>
                <a:cs typeface="Arial" panose="020B0604020202020204" pitchFamily="34" charset="0"/>
              </a:rPr>
              <a:t>AFTER</a:t>
            </a:r>
            <a:r>
              <a:rPr lang="en-IN" dirty="0">
                <a:latin typeface="Liberation Mono"/>
                <a:ea typeface="Segoe UI Symbol" panose="020B0502040204020203" pitchFamily="34" charset="0"/>
                <a:cs typeface="Segoe UI Semilight" panose="020B0402040204020203" pitchFamily="34" charset="0"/>
              </a:rPr>
              <a:t> DELETE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EACH</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INSERT INTO d VALUES (</a:t>
            </a:r>
            <a:r>
              <a:rPr lang="en-IN" b="1" dirty="0">
                <a:latin typeface="Liberation Mono"/>
                <a:ea typeface="Segoe UI Symbol" panose="020B0502040204020203" pitchFamily="34" charset="0"/>
                <a:cs typeface="Segoe UI Semilight" panose="020B0402040204020203" pitchFamily="34" charset="0"/>
              </a:rPr>
              <a:t>OLD</a:t>
            </a:r>
            <a:r>
              <a:rPr lang="en-IN" dirty="0">
                <a:latin typeface="Liberation Mono"/>
                <a:ea typeface="Segoe UI Symbol" panose="020B0502040204020203" pitchFamily="34" charset="0"/>
                <a:cs typeface="Segoe UI Semilight" panose="020B0402040204020203" pitchFamily="34" charset="0"/>
              </a:rPr>
              <a:t>.deptno, </a:t>
            </a:r>
            <a:r>
              <a:rPr lang="en-IN" b="1" dirty="0">
                <a:latin typeface="Liberation Mono"/>
                <a:ea typeface="Segoe UI Symbol" panose="020B0502040204020203" pitchFamily="34" charset="0"/>
                <a:cs typeface="Segoe UI Semilight" panose="020B0402040204020203" pitchFamily="34" charset="0"/>
              </a:rPr>
              <a:t>OLD</a:t>
            </a:r>
            <a:r>
              <a:rPr lang="en-IN" dirty="0">
                <a:latin typeface="Liberation Mono"/>
                <a:ea typeface="Segoe UI Symbol" panose="020B0502040204020203" pitchFamily="34" charset="0"/>
                <a:cs typeface="Segoe UI Semilight" panose="020B0402040204020203" pitchFamily="34" charset="0"/>
              </a:rPr>
              <a:t>.dname, </a:t>
            </a:r>
            <a:r>
              <a:rPr lang="en-IN" b="1" dirty="0">
                <a:latin typeface="Liberation Mono"/>
                <a:ea typeface="Segoe UI Symbol" panose="020B0502040204020203" pitchFamily="34" charset="0"/>
                <a:cs typeface="Segoe UI Semilight" panose="020B0402040204020203" pitchFamily="34" charset="0"/>
              </a:rPr>
              <a:t>OLD</a:t>
            </a:r>
            <a:r>
              <a:rPr lang="en-IN" dirty="0">
                <a:latin typeface="Liberation Mono"/>
                <a:ea typeface="Segoe UI Symbol" panose="020B0502040204020203" pitchFamily="34" charset="0"/>
                <a:cs typeface="Segoe UI Semilight" panose="020B0402040204020203" pitchFamily="34" charset="0"/>
              </a:rPr>
              <a:t>.loc, </a:t>
            </a:r>
            <a:r>
              <a:rPr lang="en-IN" b="1" dirty="0">
                <a:latin typeface="Liberation Mono"/>
                <a:ea typeface="Segoe UI Symbol" panose="020B0502040204020203" pitchFamily="34" charset="0"/>
                <a:cs typeface="Segoe UI Semilight" panose="020B0402040204020203" pitchFamily="34" charset="0"/>
              </a:rPr>
              <a:t>OLD</a:t>
            </a:r>
            <a:r>
              <a:rPr lang="en-IN" dirty="0">
                <a:latin typeface="Liberation Mono"/>
                <a:ea typeface="Segoe UI Symbol" panose="020B0502040204020203" pitchFamily="34" charset="0"/>
                <a:cs typeface="Segoe UI Semilight" panose="020B0402040204020203" pitchFamily="34" charset="0"/>
              </a:rPr>
              <a:t>.pwd, now(), user());</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endParaRPr lang="en-US" dirty="0">
              <a:latin typeface="Liberation Mono"/>
              <a:ea typeface="Segoe UI Symbol" panose="020B0502040204020203" pitchFamily="34" charset="0"/>
              <a:cs typeface="Segoe UI Semilight" panose="020B0402040204020203" pitchFamily="34" charset="0"/>
            </a:endParaRPr>
          </a:p>
        </p:txBody>
      </p:sp>
      <p:sp>
        <p:nvSpPr>
          <p:cNvPr id="8" name="Rectangle 7"/>
          <p:cNvSpPr/>
          <p:nvPr/>
        </p:nvSpPr>
        <p:spPr>
          <a:xfrm>
            <a:off x="407368"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TRIGGER </a:t>
            </a:r>
            <a:r>
              <a:rPr lang="en-IN" dirty="0">
                <a:latin typeface="Liberation Mono"/>
                <a:ea typeface="Segoe UI Symbol" panose="020B0502040204020203" pitchFamily="34" charset="0"/>
                <a:cs typeface="Segoe UI Semilight" panose="020B0402040204020203" pitchFamily="34" charset="0"/>
              </a:rPr>
              <a:t>triggername </a:t>
            </a:r>
            <a:r>
              <a:rPr lang="en-IN" dirty="0">
                <a:solidFill>
                  <a:srgbClr val="0077AA"/>
                </a:solidFill>
                <a:latin typeface="Liberation Mono"/>
                <a:cs typeface="Arial" panose="020B0604020202020204" pitchFamily="34" charset="0"/>
              </a:rPr>
              <a:t>AFTER</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EACH</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INSERT INTO d1 VALUES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.deptno,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.dname,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.loc,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.pwd);</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endParaRPr lang="en-US" dirty="0">
              <a:latin typeface="Liberation Mono"/>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3048001"/>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AFTER</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 EACH 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DATE_FORMAT (now(), '%W') = 'Wednesday' </a:t>
            </a:r>
            <a:r>
              <a:rPr lang="en-IN" dirty="0">
                <a:solidFill>
                  <a:srgbClr val="0077AA"/>
                </a:solidFill>
                <a:latin typeface="Liberation Mono"/>
                <a:cs typeface="Arial" panose="020B0604020202020204" pitchFamily="34" charset="0"/>
              </a:rPr>
              <a:t>then</a:t>
            </a:r>
          </a:p>
          <a:p>
            <a:pPr marL="261938"/>
            <a:r>
              <a:rPr lang="en-IN" dirty="0">
                <a:latin typeface="Liberation Mono"/>
                <a:ea typeface="Segoe UI Symbol" panose="020B0502040204020203" pitchFamily="34" charset="0"/>
                <a:cs typeface="Segoe UI Semilight" panose="020B0402040204020203" pitchFamily="34" charset="0"/>
              </a:rPr>
              <a:t>        signal sqlstate '42000' set message_text = 'Invalid';</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3" name="Rectangle 2"/>
          <p:cNvSpPr/>
          <p:nvPr/>
        </p:nvSpPr>
        <p:spPr>
          <a:xfrm>
            <a:off x="407368" y="762001"/>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AFTER</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 EACH 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INSERT INTO d VALUES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.deptno,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.dname,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.loc,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.pwd,  now(), user());</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BEFORE</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EACH</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ROW</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msg varchar(100);</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.dname = 'A' </a:t>
            </a:r>
            <a:r>
              <a:rPr lang="en-IN" dirty="0">
                <a:solidFill>
                  <a:srgbClr val="0077AA"/>
                </a:solidFill>
                <a:latin typeface="Liberation Mono"/>
                <a:cs typeface="Arial" panose="020B0604020202020204" pitchFamily="34" charset="0"/>
              </a:rPr>
              <a:t>then</a:t>
            </a:r>
          </a:p>
          <a:p>
            <a:pPr marL="261938"/>
            <a:r>
              <a:rPr lang="en-IN" dirty="0">
                <a:latin typeface="Liberation Mono"/>
                <a:ea typeface="Segoe UI Symbol" panose="020B0502040204020203" pitchFamily="34" charset="0"/>
                <a:cs typeface="Segoe UI Semilight" panose="020B0402040204020203" pitchFamily="34" charset="0"/>
              </a:rPr>
              <a:t>           set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.dname = 'Apple';</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else</a:t>
            </a:r>
          </a:p>
          <a:p>
            <a:pPr marL="261938"/>
            <a:r>
              <a:rPr lang="en-IN" dirty="0">
                <a:latin typeface="Liberation Mono"/>
                <a:ea typeface="Segoe UI Symbol" panose="020B0502040204020203" pitchFamily="34" charset="0"/>
                <a:cs typeface="Segoe UI Semilight" panose="020B0402040204020203" pitchFamily="34" charset="0"/>
              </a:rPr>
              <a:t>           set msg = 'My error message';</a:t>
            </a:r>
          </a:p>
          <a:p>
            <a:pPr marL="261938"/>
            <a:r>
              <a:rPr lang="en-IN" dirty="0">
                <a:latin typeface="Liberation Mono"/>
                <a:ea typeface="Segoe UI Symbol" panose="020B0502040204020203" pitchFamily="34" charset="0"/>
                <a:cs typeface="Segoe UI Semilight" panose="020B0402040204020203" pitchFamily="34" charset="0"/>
              </a:rPr>
              <a:t>           signal sqlstate '42000' set message_text = msg;</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endParaRPr lang="en-US" dirty="0">
              <a:latin typeface="Liberation Mono"/>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a:t>
            </a:r>
            <a:r>
              <a:rPr lang="en-IN" dirty="0">
                <a:latin typeface="Liberation Mono"/>
                <a:ea typeface="Segoe UI Symbol" panose="020B0502040204020203" pitchFamily="34" charset="0"/>
                <a:cs typeface="Segoe UI Semilight" panose="020B0402040204020203" pitchFamily="34" charset="0"/>
              </a:rPr>
              <a:t> 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BEFORE</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EACH</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ROW</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.deptno &lt; 50 </a:t>
            </a:r>
            <a:r>
              <a:rPr lang="en-IN" dirty="0">
                <a:solidFill>
                  <a:srgbClr val="0077AA"/>
                </a:solidFill>
                <a:latin typeface="Liberation Mono"/>
                <a:cs typeface="Arial" panose="020B0604020202020204" pitchFamily="34" charset="0"/>
              </a:rPr>
              <a:t>then</a:t>
            </a:r>
          </a:p>
          <a:p>
            <a:pPr marL="261938"/>
            <a:r>
              <a:rPr lang="en-IN" dirty="0">
                <a:latin typeface="Liberation Mono"/>
                <a:ea typeface="Segoe UI Symbol" panose="020B0502040204020203" pitchFamily="34" charset="0"/>
                <a:cs typeface="Segoe UI Semilight" panose="020B0402040204020203" pitchFamily="34" charset="0"/>
              </a:rPr>
              <a:t>          signal sqlstate '42000' set message_text = ‘Invalid department number';</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r>
              <a:rPr lang="en-US" dirty="0">
                <a:latin typeface="Liberation Mono"/>
                <a:ea typeface="Segoe UI Symbol" panose="020B0502040204020203" pitchFamily="34" charset="0"/>
                <a:cs typeface="Segoe UI Semilight" panose="020B0402040204020203" pitchFamily="34" charset="0"/>
              </a:rPr>
              <a:t>;</a:t>
            </a:r>
          </a:p>
          <a:p>
            <a:pPr marL="261938"/>
            <a:r>
              <a:rPr lang="en-US" dirty="0">
                <a:latin typeface="Liberation Mono"/>
                <a:ea typeface="Segoe UI Symbol" panose="020B0502040204020203" pitchFamily="34" charset="0"/>
                <a:cs typeface="Segoe UI Semilight" panose="020B0402040204020203" pitchFamily="34" charset="0"/>
              </a:rPr>
              <a:t>delimiter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pPr marL="261938"/>
            <a:r>
              <a:rPr lang="en-US" dirty="0">
                <a:solidFill>
                  <a:srgbClr val="0077AA"/>
                </a:solidFill>
                <a:latin typeface="Liberation Mono"/>
                <a:cs typeface="Arial" panose="020B0604020202020204" pitchFamily="34" charset="0"/>
              </a:rPr>
              <a:t>CREATE TRIGGER </a:t>
            </a:r>
            <a:r>
              <a:rPr lang="en-IN" dirty="0">
                <a:latin typeface="Liberation Mono"/>
                <a:ea typeface="Segoe UI Symbol" panose="020B0502040204020203" pitchFamily="34" charset="0"/>
                <a:cs typeface="Segoe UI Semilight" panose="020B0402040204020203" pitchFamily="34" charset="0"/>
              </a:rPr>
              <a:t>triggername </a:t>
            </a:r>
            <a:r>
              <a:rPr lang="en-US" dirty="0">
                <a:solidFill>
                  <a:srgbClr val="0077AA"/>
                </a:solidFill>
                <a:latin typeface="Liberation Mono"/>
                <a:cs typeface="Arial" panose="020B0604020202020204" pitchFamily="34" charset="0"/>
              </a:rPr>
              <a:t>BEFORE</a:t>
            </a:r>
            <a:r>
              <a:rPr lang="en-US" dirty="0">
                <a:latin typeface="Liberation Mono"/>
                <a:ea typeface="Segoe UI Symbol" panose="020B0502040204020203" pitchFamily="34" charset="0"/>
                <a:cs typeface="Segoe UI Semilight" panose="020B0402040204020203" pitchFamily="34" charset="0"/>
              </a:rPr>
              <a:t> INSERT </a:t>
            </a:r>
            <a:r>
              <a:rPr lang="en-US" dirty="0">
                <a:solidFill>
                  <a:srgbClr val="0077AA"/>
                </a:solidFill>
                <a:latin typeface="Liberation Mono"/>
                <a:cs typeface="Arial" panose="020B0604020202020204" pitchFamily="34" charset="0"/>
              </a:rPr>
              <a:t>ON</a:t>
            </a:r>
            <a:r>
              <a:rPr lang="en-US" dirty="0">
                <a:latin typeface="Liberation Mono"/>
                <a:ea typeface="Segoe UI Symbol" panose="020B0502040204020203" pitchFamily="34" charset="0"/>
                <a:cs typeface="Segoe UI Semilight" panose="020B0402040204020203" pitchFamily="34" charset="0"/>
              </a:rPr>
              <a:t> emp </a:t>
            </a:r>
            <a:r>
              <a:rPr lang="en-US" dirty="0">
                <a:solidFill>
                  <a:srgbClr val="0077AA"/>
                </a:solidFill>
                <a:latin typeface="Liberation Mono"/>
                <a:cs typeface="Arial" panose="020B0604020202020204" pitchFamily="34" charset="0"/>
              </a:rPr>
              <a:t>FOR EACH  ROW</a:t>
            </a:r>
          </a:p>
          <a:p>
            <a:pPr marL="261938"/>
            <a:r>
              <a:rPr lang="en-US" dirty="0">
                <a:solidFill>
                  <a:srgbClr val="0077AA"/>
                </a:solidFill>
                <a:latin typeface="Liberation Mono"/>
                <a:cs typeface="Arial" panose="020B0604020202020204" pitchFamily="34" charset="0"/>
              </a:rPr>
              <a:t>begin</a:t>
            </a:r>
          </a:p>
          <a:p>
            <a:pPr marL="261938"/>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if</a:t>
            </a:r>
            <a:r>
              <a:rPr lang="en-US" dirty="0">
                <a:latin typeface="Liberation Mono"/>
                <a:ea typeface="Segoe UI Symbol" panose="020B0502040204020203" pitchFamily="34" charset="0"/>
                <a:cs typeface="Segoe UI Semilight" panose="020B0402040204020203" pitchFamily="34" charset="0"/>
              </a:rPr>
              <a:t> </a:t>
            </a:r>
            <a:r>
              <a:rPr lang="en-US" b="1" dirty="0">
                <a:latin typeface="Liberation Mono"/>
                <a:ea typeface="Segoe UI Symbol" panose="020B0502040204020203" pitchFamily="34" charset="0"/>
                <a:cs typeface="Segoe UI Semilight" panose="020B0402040204020203" pitchFamily="34" charset="0"/>
              </a:rPr>
              <a:t>NEW</a:t>
            </a:r>
            <a:r>
              <a:rPr lang="en-US" dirty="0">
                <a:latin typeface="Liberation Mono"/>
                <a:ea typeface="Segoe UI Symbol" panose="020B0502040204020203" pitchFamily="34" charset="0"/>
                <a:cs typeface="Segoe UI Semilight" panose="020B0402040204020203" pitchFamily="34" charset="0"/>
              </a:rPr>
              <a:t>.sal &lt;=0 </a:t>
            </a:r>
            <a:r>
              <a:rPr lang="en-US" dirty="0">
                <a:solidFill>
                  <a:srgbClr val="0077AA"/>
                </a:solidFill>
                <a:latin typeface="Liberation Mono"/>
                <a:cs typeface="Arial" panose="020B0604020202020204" pitchFamily="34" charset="0"/>
              </a:rPr>
              <a:t>then</a:t>
            </a:r>
          </a:p>
          <a:p>
            <a:pPr marL="261938"/>
            <a:r>
              <a:rPr lang="en-US" dirty="0">
                <a:latin typeface="Liberation Mono"/>
                <a:ea typeface="Segoe UI Symbol" panose="020B0502040204020203" pitchFamily="34" charset="0"/>
                <a:cs typeface="Segoe UI Semilight" panose="020B0402040204020203" pitchFamily="34" charset="0"/>
              </a:rPr>
              <a:t>                set </a:t>
            </a:r>
            <a:r>
              <a:rPr lang="en-US" b="1" dirty="0">
                <a:latin typeface="Liberation Mono"/>
                <a:ea typeface="Segoe UI Symbol" panose="020B0502040204020203" pitchFamily="34" charset="0"/>
                <a:cs typeface="Segoe UI Semilight" panose="020B0402040204020203" pitchFamily="34" charset="0"/>
              </a:rPr>
              <a:t>NEW</a:t>
            </a:r>
            <a:r>
              <a:rPr lang="en-US" dirty="0">
                <a:latin typeface="Liberation Mono"/>
                <a:ea typeface="Segoe UI Symbol" panose="020B0502040204020203" pitchFamily="34" charset="0"/>
                <a:cs typeface="Segoe UI Semilight" panose="020B0402040204020203" pitchFamily="34" charset="0"/>
              </a:rPr>
              <a:t>.sal = 25000;</a:t>
            </a:r>
          </a:p>
          <a:p>
            <a:pPr marL="261938"/>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end if</a:t>
            </a:r>
            <a:r>
              <a:rPr lang="en-US" dirty="0">
                <a:latin typeface="Liberation Mono"/>
                <a:ea typeface="Segoe UI Symbol" panose="020B0502040204020203" pitchFamily="34" charset="0"/>
                <a:cs typeface="Segoe UI Semilight" panose="020B0402040204020203" pitchFamily="34" charset="0"/>
              </a:rPr>
              <a:t>;</a:t>
            </a:r>
          </a:p>
          <a:p>
            <a:pPr marL="261938"/>
            <a:r>
              <a:rPr lang="en-US" dirty="0">
                <a:solidFill>
                  <a:srgbClr val="0077AA"/>
                </a:solidFill>
                <a:latin typeface="Liberation Mono"/>
                <a:cs typeface="Arial" panose="020B0604020202020204" pitchFamily="34" charset="0"/>
              </a:rPr>
              <a:t>end</a:t>
            </a:r>
            <a:r>
              <a:rPr lang="en-US" dirty="0">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pPr marL="261938"/>
            <a:r>
              <a:rPr lang="en-US" dirty="0">
                <a:latin typeface="Liberation Mono"/>
                <a:ea typeface="Segoe UI Symbol" panose="020B0502040204020203" pitchFamily="34" charset="0"/>
                <a:cs typeface="Segoe UI Semilight" panose="020B0402040204020203" pitchFamily="34" charset="0"/>
              </a:rPr>
              <a:t>delimiter ;</a:t>
            </a:r>
            <a:endParaRPr lang="en-IN" dirty="0">
              <a:latin typeface="Liberation Mono"/>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a:t>
            </a:r>
            <a:r>
              <a:rPr lang="en-IN" dirty="0">
                <a:latin typeface="Liberation Mono"/>
                <a:ea typeface="Segoe UI Symbol" panose="020B0502040204020203" pitchFamily="34" charset="0"/>
                <a:cs typeface="Segoe UI Semilight" panose="020B0402040204020203" pitchFamily="34" charset="0"/>
              </a:rPr>
              <a:t> 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BEFORE</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EACH</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.deptno &lt; 50 </a:t>
            </a:r>
            <a:r>
              <a:rPr lang="en-IN" dirty="0">
                <a:solidFill>
                  <a:srgbClr val="0077AA"/>
                </a:solidFill>
                <a:latin typeface="Liberation Mono"/>
                <a:cs typeface="Arial" panose="020B0604020202020204" pitchFamily="34" charset="0"/>
              </a:rPr>
              <a:t>then</a:t>
            </a:r>
          </a:p>
          <a:p>
            <a:pPr marL="261938"/>
            <a:r>
              <a:rPr lang="en-IN" dirty="0">
                <a:latin typeface="Liberation Mono"/>
                <a:ea typeface="Segoe UI Symbol" panose="020B0502040204020203" pitchFamily="34" charset="0"/>
                <a:cs typeface="Segoe UI Semilight" panose="020B0402040204020203" pitchFamily="34" charset="0"/>
              </a:rPr>
              <a:t>          signal sqlstate '42000' set message_text = ‘Invalid department number';</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BEFORE</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city </a:t>
            </a:r>
            <a:r>
              <a:rPr lang="en-IN" dirty="0">
                <a:solidFill>
                  <a:srgbClr val="0077AA"/>
                </a:solidFill>
                <a:latin typeface="Liberation Mono"/>
                <a:cs typeface="Arial" panose="020B0604020202020204" pitchFamily="34" charset="0"/>
              </a:rPr>
              <a:t>FOR EACH  ROW</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msg varchar(100);</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.c1 &lt;&gt;  'Pune' </a:t>
            </a:r>
            <a:r>
              <a:rPr lang="en-IN" dirty="0">
                <a:solidFill>
                  <a:srgbClr val="0077AA"/>
                </a:solidFill>
                <a:latin typeface="Liberation Mono"/>
                <a:cs typeface="Arial" panose="020B0604020202020204" pitchFamily="34" charset="0"/>
              </a:rPr>
              <a:t>then</a:t>
            </a:r>
          </a:p>
          <a:p>
            <a:pPr marL="261938"/>
            <a:r>
              <a:rPr lang="en-IN" dirty="0">
                <a:latin typeface="Liberation Mono"/>
                <a:ea typeface="Segoe UI Symbol" panose="020B0502040204020203" pitchFamily="34" charset="0"/>
                <a:cs typeface="Segoe UI Semilight" panose="020B0402040204020203" pitchFamily="34" charset="0"/>
              </a:rPr>
              <a:t>           set msg = 'Invalid city name';</a:t>
            </a:r>
          </a:p>
          <a:p>
            <a:pPr marL="261938"/>
            <a:r>
              <a:rPr lang="en-IN" dirty="0">
                <a:latin typeface="Liberation Mono"/>
                <a:ea typeface="Segoe UI Symbol" panose="020B0502040204020203" pitchFamily="34" charset="0"/>
                <a:cs typeface="Segoe UI Semilight" panose="020B0402040204020203" pitchFamily="34" charset="0"/>
              </a:rPr>
              <a:t>           signal sqlstate '42000' set message_text = msg;</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r>
              <a:rPr lang="en-US" dirty="0">
                <a:latin typeface="Liberation Mono"/>
                <a:ea typeface="Segoe UI Symbol" panose="020B0502040204020203" pitchFamily="34" charset="0"/>
                <a:cs typeface="Segoe UI Semilight" panose="020B0402040204020203" pitchFamily="34" charset="0"/>
              </a:rPr>
              <a:t>;</a:t>
            </a:r>
          </a:p>
          <a:p>
            <a:pPr marL="261938"/>
            <a:r>
              <a:rPr lang="en-US" dirty="0">
                <a:latin typeface="Liberation Mono"/>
                <a:ea typeface="Segoe UI Symbol" panose="020B0502040204020203" pitchFamily="34" charset="0"/>
                <a:cs typeface="Segoe UI Semilight" panose="020B0402040204020203" pitchFamily="34" charset="0"/>
              </a:rPr>
              <a:t>delimiter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pPr marL="261938"/>
            <a:r>
              <a:rPr lang="en-US" dirty="0">
                <a:solidFill>
                  <a:srgbClr val="0077AA"/>
                </a:solidFill>
                <a:latin typeface="Liberation Mono"/>
                <a:cs typeface="Arial" panose="020B0604020202020204" pitchFamily="34" charset="0"/>
              </a:rPr>
              <a:t>CREATE</a:t>
            </a:r>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TRIGGER</a:t>
            </a:r>
            <a:r>
              <a:rPr lang="en-US" dirty="0">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triggername </a:t>
            </a:r>
            <a:r>
              <a:rPr lang="en-US" dirty="0">
                <a:solidFill>
                  <a:srgbClr val="0077AA"/>
                </a:solidFill>
                <a:latin typeface="Liberation Mono"/>
                <a:cs typeface="Arial" panose="020B0604020202020204" pitchFamily="34" charset="0"/>
              </a:rPr>
              <a:t>BEFORE</a:t>
            </a:r>
            <a:r>
              <a:rPr lang="en-US" dirty="0">
                <a:latin typeface="Liberation Mono"/>
                <a:ea typeface="Segoe UI Symbol" panose="020B0502040204020203" pitchFamily="34" charset="0"/>
                <a:cs typeface="Segoe UI Semilight" panose="020B0402040204020203" pitchFamily="34" charset="0"/>
              </a:rPr>
              <a:t> INSERT </a:t>
            </a:r>
            <a:r>
              <a:rPr lang="en-US" dirty="0">
                <a:solidFill>
                  <a:srgbClr val="0077AA"/>
                </a:solidFill>
                <a:latin typeface="Liberation Mono"/>
                <a:cs typeface="Arial" panose="020B0604020202020204" pitchFamily="34" charset="0"/>
              </a:rPr>
              <a:t>ON</a:t>
            </a:r>
            <a:r>
              <a:rPr lang="en-US" dirty="0">
                <a:latin typeface="Liberation Mono"/>
                <a:ea typeface="Segoe UI Symbol" panose="020B0502040204020203" pitchFamily="34" charset="0"/>
                <a:cs typeface="Segoe UI Semilight" panose="020B0402040204020203" pitchFamily="34" charset="0"/>
              </a:rPr>
              <a:t> dept </a:t>
            </a:r>
            <a:r>
              <a:rPr lang="en-US" dirty="0">
                <a:solidFill>
                  <a:srgbClr val="0077AA"/>
                </a:solidFill>
                <a:latin typeface="Liberation Mono"/>
                <a:cs typeface="Arial" panose="020B0604020202020204" pitchFamily="34" charset="0"/>
              </a:rPr>
              <a:t>FOR EACH</a:t>
            </a:r>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ROW</a:t>
            </a:r>
          </a:p>
          <a:p>
            <a:pPr marL="261938"/>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begin</a:t>
            </a:r>
          </a:p>
          <a:p>
            <a:pPr marL="261938"/>
            <a:r>
              <a:rPr lang="en-US" dirty="0">
                <a:latin typeface="Liberation Mono"/>
                <a:ea typeface="Segoe UI Symbol" panose="020B0502040204020203" pitchFamily="34" charset="0"/>
                <a:cs typeface="Segoe UI Semilight" panose="020B0402040204020203" pitchFamily="34" charset="0"/>
              </a:rPr>
              <a:t>          set </a:t>
            </a:r>
            <a:r>
              <a:rPr lang="en-US" b="1" dirty="0">
                <a:latin typeface="Liberation Mono"/>
                <a:ea typeface="Segoe UI Symbol" panose="020B0502040204020203" pitchFamily="34" charset="0"/>
                <a:cs typeface="Segoe UI Semilight" panose="020B0402040204020203" pitchFamily="34" charset="0"/>
              </a:rPr>
              <a:t>NEW</a:t>
            </a:r>
            <a:r>
              <a:rPr lang="en-US" dirty="0">
                <a:latin typeface="Liberation Mono"/>
                <a:ea typeface="Segoe UI Symbol" panose="020B0502040204020203" pitchFamily="34" charset="0"/>
                <a:cs typeface="Segoe UI Semilight" panose="020B0402040204020203" pitchFamily="34" charset="0"/>
              </a:rPr>
              <a:t>.dname = upper(</a:t>
            </a:r>
            <a:r>
              <a:rPr lang="en-US" b="1" dirty="0">
                <a:latin typeface="Liberation Mono"/>
                <a:ea typeface="Segoe UI Symbol" panose="020B0502040204020203" pitchFamily="34" charset="0"/>
                <a:cs typeface="Segoe UI Semilight" panose="020B0402040204020203" pitchFamily="34" charset="0"/>
              </a:rPr>
              <a:t>NEW</a:t>
            </a:r>
            <a:r>
              <a:rPr lang="en-US" dirty="0">
                <a:latin typeface="Liberation Mono"/>
                <a:ea typeface="Segoe UI Symbol" panose="020B0502040204020203" pitchFamily="34" charset="0"/>
                <a:cs typeface="Segoe UI Semilight" panose="020B0402040204020203" pitchFamily="34" charset="0"/>
              </a:rPr>
              <a:t>.dname);</a:t>
            </a:r>
          </a:p>
          <a:p>
            <a:pPr marL="261938"/>
            <a:r>
              <a:rPr lang="en-US" dirty="0">
                <a:solidFill>
                  <a:srgbClr val="0077AA"/>
                </a:solidFill>
                <a:latin typeface="Liberation Mono"/>
                <a:cs typeface="Arial" panose="020B0604020202020204" pitchFamily="34" charset="0"/>
              </a:rPr>
              <a:t>end</a:t>
            </a:r>
            <a:r>
              <a:rPr lang="en-US" dirty="0">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pPr marL="261938"/>
            <a:r>
              <a:rPr lang="en-US" dirty="0">
                <a:latin typeface="Liberation Mono"/>
                <a:ea typeface="Segoe UI Symbol" panose="020B0502040204020203" pitchFamily="34" charset="0"/>
                <a:cs typeface="Segoe UI Semilight" panose="020B0402040204020203" pitchFamily="34" charset="0"/>
              </a:rPr>
              <a:t>delimiter ;</a:t>
            </a:r>
            <a:endParaRPr lang="en-IN" dirty="0">
              <a:latin typeface="Liberation Mono"/>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'abc', 2, 2);</a:t>
            </a:r>
          </a:p>
        </p:txBody>
      </p:sp>
    </p:spTree>
    <p:extLst>
      <p:ext uri="{BB962C8B-B14F-4D97-AF65-F5344CB8AC3E}">
        <p14:creationId xmlns:p14="http://schemas.microsoft.com/office/powerpoint/2010/main" val="1092632628"/>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4038601"/>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TRIGGER </a:t>
            </a:r>
            <a:r>
              <a:rPr lang="en-IN" dirty="0">
                <a:latin typeface="Liberation Mono"/>
                <a:ea typeface="Segoe UI Symbol" panose="020B0502040204020203" pitchFamily="34" charset="0"/>
                <a:cs typeface="Segoe UI Semilight" panose="020B0402040204020203" pitchFamily="34" charset="0"/>
              </a:rPr>
              <a:t>triggername </a:t>
            </a:r>
            <a:r>
              <a:rPr lang="en-IN" dirty="0">
                <a:solidFill>
                  <a:srgbClr val="0077AA"/>
                </a:solidFill>
                <a:latin typeface="Liberation Mono"/>
                <a:cs typeface="Arial" panose="020B0604020202020204" pitchFamily="34" charset="0"/>
              </a:rPr>
              <a:t>BEFORE</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 EACH 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int;</a:t>
            </a:r>
          </a:p>
          <a:p>
            <a:pPr marL="261938"/>
            <a:r>
              <a:rPr lang="en-IN" dirty="0">
                <a:latin typeface="Liberation Mono"/>
                <a:ea typeface="Segoe UI Symbol" panose="020B0502040204020203" pitchFamily="34" charset="0"/>
                <a:cs typeface="Segoe UI Semilight" panose="020B0402040204020203" pitchFamily="34" charset="0"/>
              </a:rPr>
              <a:t>    set x = (SELECT MAX(deptno) + 1 FROM dept);</a:t>
            </a:r>
          </a:p>
          <a:p>
            <a:pPr marL="261938"/>
            <a:r>
              <a:rPr lang="en-IN" dirty="0">
                <a:latin typeface="Liberation Mono"/>
                <a:ea typeface="Segoe UI Symbol" panose="020B0502040204020203" pitchFamily="34" charset="0"/>
                <a:cs typeface="Segoe UI Semilight" panose="020B0402040204020203" pitchFamily="34" charset="0"/>
              </a:rPr>
              <a:t>    set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07368" y="1016330"/>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rPr>
              <a:t> </a:t>
            </a:r>
            <a:r>
              <a:rPr lang="en-IN" dirty="0">
                <a:solidFill>
                  <a:srgbClr val="0077AA"/>
                </a:solidFill>
                <a:latin typeface="Liberation Mono"/>
                <a:cs typeface="Arial" panose="020B0604020202020204" pitchFamily="34" charset="0"/>
              </a:rPr>
              <a:t>TRIGGER</a:t>
            </a:r>
            <a:r>
              <a:rPr lang="en-IN" dirty="0">
                <a:latin typeface="Liberation Mono"/>
              </a:rPr>
              <a:t> </a:t>
            </a:r>
            <a:r>
              <a:rPr lang="en-IN" dirty="0">
                <a:solidFill>
                  <a:srgbClr val="0077AA"/>
                </a:solidFill>
                <a:latin typeface="Liberation Mono"/>
                <a:cs typeface="Arial" panose="020B0604020202020204" pitchFamily="34" charset="0"/>
              </a:rPr>
              <a:t>IF EXISTS </a:t>
            </a:r>
            <a:r>
              <a:rPr lang="en-IN" dirty="0">
                <a:latin typeface="Liberation Mono"/>
              </a:rPr>
              <a:t>t1;</a:t>
            </a:r>
          </a:p>
          <a:p>
            <a:pPr marL="273050"/>
            <a:r>
              <a:rPr lang="en-IN" dirty="0">
                <a:latin typeface="Liberation Mono"/>
              </a:rPr>
              <a:t>delimiter $$</a:t>
            </a:r>
          </a:p>
          <a:p>
            <a:pPr marL="273050"/>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TRIGGER</a:t>
            </a:r>
            <a:r>
              <a:rPr lang="en-IN" dirty="0">
                <a:latin typeface="Liberation Mono"/>
              </a:rPr>
              <a:t> t1 </a:t>
            </a:r>
            <a:r>
              <a:rPr lang="en-IN" dirty="0">
                <a:solidFill>
                  <a:srgbClr val="0077AA"/>
                </a:solidFill>
                <a:latin typeface="Liberation Mono"/>
                <a:cs typeface="Arial" panose="020B0604020202020204" pitchFamily="34" charset="0"/>
              </a:rPr>
              <a:t>BEFORE</a:t>
            </a:r>
            <a:r>
              <a:rPr lang="en-IN" dirty="0">
                <a:latin typeface="Liberation Mono"/>
              </a:rPr>
              <a:t> insert </a:t>
            </a:r>
            <a:r>
              <a:rPr lang="en-IN" dirty="0">
                <a:solidFill>
                  <a:srgbClr val="0077AA"/>
                </a:solidFill>
                <a:latin typeface="Liberation Mono"/>
                <a:cs typeface="Arial" panose="020B0604020202020204" pitchFamily="34" charset="0"/>
              </a:rPr>
              <a:t>ON</a:t>
            </a:r>
            <a:r>
              <a:rPr lang="en-IN" dirty="0">
                <a:latin typeface="Liberation Mono"/>
              </a:rPr>
              <a:t> dept </a:t>
            </a:r>
            <a:r>
              <a:rPr lang="en-IN" dirty="0">
                <a:solidFill>
                  <a:srgbClr val="0077AA"/>
                </a:solidFill>
                <a:latin typeface="Liberation Mono"/>
                <a:cs typeface="Arial" panose="020B0604020202020204" pitchFamily="34" charset="0"/>
              </a:rPr>
              <a:t>FOR</a:t>
            </a:r>
            <a:r>
              <a:rPr lang="en-IN" dirty="0">
                <a:latin typeface="Liberation Mono"/>
              </a:rPr>
              <a:t> </a:t>
            </a:r>
            <a:r>
              <a:rPr lang="en-IN" dirty="0">
                <a:solidFill>
                  <a:srgbClr val="0077AA"/>
                </a:solidFill>
                <a:latin typeface="Liberation Mono"/>
                <a:cs typeface="Arial" panose="020B0604020202020204" pitchFamily="34" charset="0"/>
              </a:rPr>
              <a:t>EACH</a:t>
            </a:r>
            <a:r>
              <a:rPr lang="en-IN" dirty="0">
                <a:latin typeface="Liberation Mono"/>
              </a:rPr>
              <a:t> </a:t>
            </a:r>
            <a:r>
              <a:rPr lang="en-IN" dirty="0">
                <a:solidFill>
                  <a:srgbClr val="0077AA"/>
                </a:solidFill>
                <a:latin typeface="Liberation Mono"/>
                <a:cs typeface="Arial" panose="020B0604020202020204" pitchFamily="34" charset="0"/>
              </a:rPr>
              <a:t>ROW</a:t>
            </a:r>
          </a:p>
          <a:p>
            <a:pPr marL="273050"/>
            <a:r>
              <a:rPr lang="en-IN" dirty="0">
                <a:solidFill>
                  <a:srgbClr val="0077AA"/>
                </a:solidFill>
                <a:latin typeface="Liberation Mono"/>
                <a:cs typeface="Arial" panose="020B0604020202020204" pitchFamily="34" charset="0"/>
              </a:rPr>
              <a:t>begin</a:t>
            </a:r>
          </a:p>
          <a:p>
            <a:pPr marL="273050"/>
            <a:r>
              <a:rPr lang="en-IN" dirty="0">
                <a:latin typeface="Liberation Mono"/>
              </a:rPr>
              <a:t>    declare x int default 0;</a:t>
            </a:r>
          </a:p>
          <a:p>
            <a:pPr marL="273050"/>
            <a:r>
              <a:rPr lang="en-IN" dirty="0">
                <a:latin typeface="Liberation Mono"/>
              </a:rPr>
              <a:t>    SELECT MAX(id) + 1 INTO x FROM log;</a:t>
            </a:r>
          </a:p>
          <a:p>
            <a:pPr marL="273050"/>
            <a:r>
              <a:rPr lang="en-IN" dirty="0">
                <a:latin typeface="Liberation Mono"/>
              </a:rPr>
              <a:t>    INSERT INTO log VALUES(x, 'Data inserted', curdate(),curtime(), user());</a:t>
            </a:r>
          </a:p>
          <a:p>
            <a:pPr marL="273050"/>
            <a:r>
              <a:rPr lang="en-IN" dirty="0">
                <a:solidFill>
                  <a:srgbClr val="0077AA"/>
                </a:solidFill>
                <a:latin typeface="Liberation Mono"/>
                <a:cs typeface="Arial" panose="020B0604020202020204" pitchFamily="34" charset="0"/>
              </a:rPr>
              <a:t>end</a:t>
            </a:r>
            <a:r>
              <a:rPr lang="en-IN" dirty="0">
                <a:latin typeface="Liberation Mono"/>
              </a:rPr>
              <a:t> $$</a:t>
            </a:r>
          </a:p>
          <a:p>
            <a:pPr marL="273050"/>
            <a:r>
              <a:rPr lang="en-IN" dirty="0">
                <a:latin typeface="Liberation Mono"/>
              </a:rPr>
              <a:t>delimiter ;</a:t>
            </a:r>
          </a:p>
        </p:txBody>
      </p:sp>
    </p:spTree>
    <p:extLst>
      <p:ext uri="{BB962C8B-B14F-4D97-AF65-F5344CB8AC3E}">
        <p14:creationId xmlns:p14="http://schemas.microsoft.com/office/powerpoint/2010/main" val="1389554388"/>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07368" y="774681"/>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a:t>
            </a:r>
            <a:r>
              <a:rPr lang="en-IN" dirty="0">
                <a:latin typeface="Liberation Mono"/>
                <a:ea typeface="Segoe UI Symbol" panose="020B0502040204020203" pitchFamily="34" charset="0"/>
                <a:cs typeface="Segoe UI Semilight" panose="020B0402040204020203" pitchFamily="34" charset="0"/>
              </a:rPr>
              <a:t> 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BEFORE</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emp </a:t>
            </a:r>
            <a:r>
              <a:rPr lang="en-IN" dirty="0">
                <a:solidFill>
                  <a:srgbClr val="0077AA"/>
                </a:solidFill>
                <a:latin typeface="Liberation Mono"/>
                <a:cs typeface="Arial" panose="020B0604020202020204" pitchFamily="34" charset="0"/>
              </a:rPr>
              <a:t>FOR EACH 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int;</a:t>
            </a:r>
          </a:p>
          <a:p>
            <a:pPr marL="261938"/>
            <a:r>
              <a:rPr lang="en-IN" dirty="0">
                <a:latin typeface="Liberation Mono"/>
                <a:ea typeface="Segoe UI Symbol" panose="020B0502040204020203" pitchFamily="34" charset="0"/>
                <a:cs typeface="Segoe UI Semilight" panose="020B0402040204020203" pitchFamily="34" charset="0"/>
              </a:rPr>
              <a:t>    set x = (SELECT deptno FROM dept WHERE deptno=</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.deptno);</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x is null </a:t>
            </a:r>
            <a:r>
              <a:rPr lang="en-IN" dirty="0">
                <a:solidFill>
                  <a:srgbClr val="0077AA"/>
                </a:solidFill>
                <a:latin typeface="Liberation Mono"/>
                <a:cs typeface="Arial" panose="020B0604020202020204" pitchFamily="34" charset="0"/>
              </a:rPr>
              <a:t>then</a:t>
            </a:r>
          </a:p>
          <a:p>
            <a:pPr marL="261938"/>
            <a:r>
              <a:rPr lang="en-IN" dirty="0">
                <a:latin typeface="Liberation Mono"/>
                <a:ea typeface="Segoe UI Symbol" panose="020B0502040204020203" pitchFamily="34" charset="0"/>
                <a:cs typeface="Segoe UI Semilight" panose="020B0402040204020203" pitchFamily="34" charset="0"/>
              </a:rPr>
              <a:t>	    signal sqlstate '42000' set message_text = 'error';</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28800" y="152400"/>
            <a:ext cx="8458200" cy="60873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7" name="Rectangle 6"/>
          <p:cNvSpPr/>
          <p:nvPr/>
        </p:nvSpPr>
        <p:spPr>
          <a:xfrm>
            <a:off x="335360" y="251460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4808195"/>
            <a:ext cx="11521280" cy="1046440"/>
          </a:xfrm>
          <a:prstGeom prst="rect">
            <a:avLst/>
          </a:prstGeom>
        </p:spPr>
        <p:txBody>
          <a:bodyPr wrap="square">
            <a:spAutoFit/>
          </a:bodyPr>
          <a:lstStyle/>
          <a:p>
            <a:r>
              <a:rPr lang="en-IN" b="1" dirty="0">
                <a:latin typeface="Liberation Mono"/>
                <a:cs typeface="Calibri" panose="020F0502020204030204" pitchFamily="34" charset="0"/>
              </a:rPr>
              <a:t>5.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Tree>
    <p:extLst>
      <p:ext uri="{BB962C8B-B14F-4D97-AF65-F5344CB8AC3E}">
        <p14:creationId xmlns:p14="http://schemas.microsoft.com/office/powerpoint/2010/main" val="225023735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2031325"/>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c1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a:p>
            <a:endParaRPr lang="en-US"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 := @cnt1+1 R1, duplicate.*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@cnt1:=0) t1) t2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t2.R1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min(@cnt := @cnt+1) R1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@cnt:=0) t4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p:txBody>
      </p:sp>
      <p:sp>
        <p:nvSpPr>
          <p:cNvPr id="6" name="Rectangle 5"/>
          <p:cNvSpPr/>
          <p:nvPr/>
        </p:nvSpPr>
        <p:spPr>
          <a:xfrm>
            <a:off x="1524000" y="4161971"/>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7. TODO</a:t>
            </a:r>
            <a:endParaRPr lang="en-IN" sz="2000" dirty="0">
              <a:latin typeface="Calibri" panose="020F0502020204030204" pitchFamily="34" charset="0"/>
              <a:cs typeface="Calibri" panose="020F0502020204030204" pitchFamily="34" charset="0"/>
            </a:endParaRPr>
          </a:p>
        </p:txBody>
      </p:sp>
      <p:sp>
        <p:nvSpPr>
          <p:cNvPr id="7" name="Rectangle 6"/>
          <p:cNvSpPr/>
          <p:nvPr/>
        </p:nvSpPr>
        <p:spPr>
          <a:xfrm>
            <a:off x="1524000" y="445283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TODO</a:t>
            </a:r>
            <a:endParaRPr lang="en-IN" sz="2000" dirty="0">
              <a:latin typeface="Calibri" panose="020F0502020204030204" pitchFamily="34" charset="0"/>
              <a:cs typeface="Calibri" panose="020F0502020204030204" pitchFamily="34" charset="0"/>
            </a:endParaRPr>
          </a:p>
        </p:txBody>
      </p:sp>
      <p:sp>
        <p:nvSpPr>
          <p:cNvPr id="8" name="Rectangle 7"/>
          <p:cNvSpPr/>
          <p:nvPr/>
        </p:nvSpPr>
        <p:spPr>
          <a:xfrm>
            <a:off x="1524000" y="478902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9. TODO</a:t>
            </a:r>
            <a:endParaRPr lang="en-IN" sz="2000" dirty="0">
              <a:latin typeface="Calibri" panose="020F0502020204030204" pitchFamily="34" charset="0"/>
              <a:cs typeface="Calibri" panose="020F0502020204030204" pitchFamily="34" charset="0"/>
            </a:endParaRPr>
          </a:p>
        </p:txBody>
      </p:sp>
      <p:sp>
        <p:nvSpPr>
          <p:cNvPr id="10" name="Rectangle 9"/>
          <p:cNvSpPr/>
          <p:nvPr/>
        </p:nvSpPr>
        <p:spPr>
          <a:xfrm>
            <a:off x="1524000" y="518913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10. TODO</a:t>
            </a:r>
            <a:endParaRPr lang="en-IN"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78608303"/>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1676400" y="5334001"/>
            <a:ext cx="9144000" cy="646331"/>
          </a:xfrm>
          <a:prstGeom prst="rect">
            <a:avLst/>
          </a:prstGeom>
        </p:spPr>
        <p:txBody>
          <a:bodyPr wrap="square">
            <a:spAutoFit/>
          </a:bodyPr>
          <a:lstStyle/>
          <a:p>
            <a:r>
              <a:rPr lang="en-IN" dirty="0"/>
              <a:t>select count(*), e.* from e group by empno, ename, job, </a:t>
            </a:r>
            <a:r>
              <a:rPr lang="en-IN" dirty="0" err="1"/>
              <a:t>mgr</a:t>
            </a:r>
            <a:r>
              <a:rPr lang="en-IN" dirty="0"/>
              <a:t>,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Tree>
    <p:extLst>
      <p:ext uri="{BB962C8B-B14F-4D97-AF65-F5344CB8AC3E}">
        <p14:creationId xmlns:p14="http://schemas.microsoft.com/office/powerpoint/2010/main" val="4242655406"/>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forever"</a:t>
            </a:r>
          </a:p>
        </p:txBody>
      </p:sp>
    </p:spTree>
    <p:extLst>
      <p:ext uri="{BB962C8B-B14F-4D97-AF65-F5344CB8AC3E}">
        <p14:creationId xmlns:p14="http://schemas.microsoft.com/office/powerpoint/2010/main" val="1148130326"/>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115622612"/>
              </p:ext>
            </p:extLst>
          </p:nvPr>
        </p:nvGraphicFramePr>
        <p:xfrm>
          <a:off x="2057401" y="1600200"/>
          <a:ext cx="1981199" cy="2225040"/>
        </p:xfrm>
        <a:graphic>
          <a:graphicData uri="http://schemas.openxmlformats.org/drawingml/2006/table">
            <a:tbl>
              <a:tblPr firstRow="1" bandRow="1">
                <a:tableStyleId>{5940675A-B579-460E-94D1-54222C63F5DA}</a:tableStyleId>
              </a:tblPr>
              <a:tblGrid>
                <a:gridCol w="495300">
                  <a:extLst>
                    <a:ext uri="{9D8B030D-6E8A-4147-A177-3AD203B41FA5}">
                      <a16:colId xmlns:a16="http://schemas.microsoft.com/office/drawing/2014/main" val="20000"/>
                    </a:ext>
                  </a:extLst>
                </a:gridCol>
                <a:gridCol w="670111">
                  <a:extLst>
                    <a:ext uri="{9D8B030D-6E8A-4147-A177-3AD203B41FA5}">
                      <a16:colId xmlns:a16="http://schemas.microsoft.com/office/drawing/2014/main" val="20001"/>
                    </a:ext>
                  </a:extLst>
                </a:gridCol>
                <a:gridCol w="815788">
                  <a:extLst>
                    <a:ext uri="{9D8B030D-6E8A-4147-A177-3AD203B41FA5}">
                      <a16:colId xmlns:a16="http://schemas.microsoft.com/office/drawing/2014/main" val="20002"/>
                    </a:ext>
                  </a:extLst>
                </a:gridCol>
              </a:tblGrid>
              <a:tr h="370840">
                <a:tc>
                  <a:txBody>
                    <a:bodyPr/>
                    <a:lstStyle/>
                    <a:p>
                      <a:r>
                        <a:rPr lang="en-US" dirty="0"/>
                        <a:t>65</a:t>
                      </a:r>
                    </a:p>
                  </a:txBody>
                  <a:tcPr/>
                </a:tc>
                <a:tc>
                  <a:txBody>
                    <a:bodyPr/>
                    <a:lstStyle/>
                    <a:p>
                      <a:r>
                        <a:rPr lang="en-US" dirty="0"/>
                        <a:t>a</a:t>
                      </a:r>
                    </a:p>
                  </a:txBody>
                  <a:tcPr/>
                </a:tc>
                <a:tc>
                  <a:txBody>
                    <a:bodyPr/>
                    <a:lstStyle/>
                    <a:p>
                      <a:r>
                        <a:rPr lang="en-US" dirty="0"/>
                        <a:t>10</a:t>
                      </a:r>
                    </a:p>
                  </a:txBody>
                  <a:tcPr/>
                </a:tc>
                <a:extLst>
                  <a:ext uri="{0D108BD9-81ED-4DB2-BD59-A6C34878D82A}">
                    <a16:rowId xmlns:a16="http://schemas.microsoft.com/office/drawing/2014/main" val="10000"/>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1"/>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2"/>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3"/>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4"/>
                  </a:ext>
                </a:extLst>
              </a:tr>
              <a:tr h="370840">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5"/>
                  </a:ext>
                </a:extLst>
              </a:tr>
            </a:tbl>
          </a:graphicData>
        </a:graphic>
      </p:graphicFrame>
      <p:sp>
        <p:nvSpPr>
          <p:cNvPr id="3" name="TextBox 2"/>
          <p:cNvSpPr txBox="1"/>
          <p:nvPr/>
        </p:nvSpPr>
        <p:spPr>
          <a:xfrm>
            <a:off x="3048001" y="533400"/>
            <a:ext cx="5404941" cy="369332"/>
          </a:xfrm>
          <a:prstGeom prst="rect">
            <a:avLst/>
          </a:prstGeom>
          <a:noFill/>
        </p:spPr>
        <p:txBody>
          <a:bodyPr wrap="none" rtlCol="0">
            <a:spAutoFit/>
          </a:bodyPr>
          <a:lstStyle/>
          <a:p>
            <a:r>
              <a:rPr lang="en-US" dirty="0"/>
              <a:t>Input a = 10, find ascii of a variable and store in 65 array</a:t>
            </a:r>
          </a:p>
        </p:txBody>
      </p:sp>
      <p:sp>
        <p:nvSpPr>
          <p:cNvPr id="4" name="Rectangle 3"/>
          <p:cNvSpPr/>
          <p:nvPr/>
        </p:nvSpPr>
        <p:spPr>
          <a:xfrm>
            <a:off x="1952597" y="4857760"/>
            <a:ext cx="3796745" cy="369332"/>
          </a:xfrm>
          <a:prstGeom prst="rect">
            <a:avLst/>
          </a:prstGeom>
        </p:spPr>
        <p:txBody>
          <a:bodyPr wrap="none">
            <a:spAutoFit/>
          </a:bodyPr>
          <a:lstStyle/>
          <a:p>
            <a:r>
              <a:rPr lang="en-US" dirty="0"/>
              <a:t>\connect --</a:t>
            </a:r>
            <a:r>
              <a:rPr lang="en-US" dirty="0" err="1"/>
              <a:t>mysql</a:t>
            </a:r>
            <a:r>
              <a:rPr lang="en-US" dirty="0"/>
              <a:t> root@localhost:3306</a:t>
            </a:r>
          </a:p>
        </p:txBody>
      </p:sp>
    </p:spTree>
    <p:extLst>
      <p:ext uri="{BB962C8B-B14F-4D97-AF65-F5344CB8AC3E}">
        <p14:creationId xmlns:p14="http://schemas.microsoft.com/office/powerpoint/2010/main" val="2262634000"/>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881158" y="214291"/>
            <a:ext cx="8429684" cy="6186309"/>
          </a:xfrm>
          <a:prstGeom prst="rect">
            <a:avLst/>
          </a:prstGeom>
        </p:spPr>
        <p:txBody>
          <a:bodyPr wrap="square">
            <a:spAutoFit/>
          </a:bodyPr>
          <a:lstStyle/>
          <a:p>
            <a:r>
              <a:rPr lang="en-US" dirty="0"/>
              <a:t>insert into </a:t>
            </a:r>
            <a:r>
              <a:rPr lang="en-US" dirty="0" err="1"/>
              <a:t>xmltest</a:t>
            </a:r>
            <a:r>
              <a:rPr lang="en-US" dirty="0"/>
              <a:t> values ("&lt;Students&gt;</a:t>
            </a:r>
          </a:p>
          <a:p>
            <a:r>
              <a:rPr lang="en-US" dirty="0"/>
              <a:t>      &lt;student1&gt;</a:t>
            </a:r>
          </a:p>
          <a:p>
            <a:r>
              <a:rPr lang="en-US" dirty="0"/>
              <a:t>	&lt;RollNumber&gt;1&lt;/RollNumber&gt;</a:t>
            </a:r>
          </a:p>
          <a:p>
            <a:r>
              <a:rPr lang="en-US" dirty="0"/>
              <a:t>        &lt;Name&gt; Saleel &lt;/Name&gt;</a:t>
            </a:r>
          </a:p>
          <a:p>
            <a:r>
              <a:rPr lang="en-US" dirty="0"/>
              <a:t>      &lt;/student1&gt;</a:t>
            </a:r>
          </a:p>
          <a:p>
            <a:r>
              <a:rPr lang="en-US" dirty="0"/>
              <a:t>     </a:t>
            </a:r>
          </a:p>
          <a:p>
            <a:r>
              <a:rPr lang="en-US" dirty="0"/>
              <a:t>      &lt;student2&gt;</a:t>
            </a:r>
          </a:p>
          <a:p>
            <a:r>
              <a:rPr lang="en-US" dirty="0"/>
              <a:t>	&lt;RollNumber&gt; 2 &lt;/RollNumber&gt;</a:t>
            </a:r>
          </a:p>
          <a:p>
            <a:r>
              <a:rPr lang="en-US" dirty="0"/>
              <a:t>        &lt;Name&gt; Vrushali &lt;/Name&gt;</a:t>
            </a:r>
          </a:p>
          <a:p>
            <a:r>
              <a:rPr lang="en-US" dirty="0"/>
              <a:t>      &lt;/student2&gt;</a:t>
            </a:r>
          </a:p>
          <a:p>
            <a:r>
              <a:rPr lang="en-US" dirty="0"/>
              <a:t>     </a:t>
            </a:r>
          </a:p>
          <a:p>
            <a:r>
              <a:rPr lang="en-US" dirty="0"/>
              <a:t>      &lt;student3&gt;</a:t>
            </a:r>
          </a:p>
          <a:p>
            <a:r>
              <a:rPr lang="en-US" dirty="0"/>
              <a:t>	&lt;RollNumber&gt; 3 &lt;/RollNumber&gt;</a:t>
            </a:r>
          </a:p>
          <a:p>
            <a:r>
              <a:rPr lang="en-US" dirty="0"/>
              <a:t>        &lt;Name&gt; Sharmin &lt;/Name&gt;</a:t>
            </a:r>
          </a:p>
          <a:p>
            <a:r>
              <a:rPr lang="en-US" dirty="0"/>
              <a:t>      &lt;/student3&gt;</a:t>
            </a:r>
          </a:p>
          <a:p>
            <a:r>
              <a:rPr lang="en-US" dirty="0"/>
              <a:t>      </a:t>
            </a:r>
          </a:p>
          <a:p>
            <a:r>
              <a:rPr lang="en-US" dirty="0"/>
              <a:t>      &lt;student4&gt;</a:t>
            </a:r>
          </a:p>
          <a:p>
            <a:r>
              <a:rPr lang="en-US" dirty="0"/>
              <a:t>	&lt;RollNumber&gt; 4 &lt;/RollNumber&gt;</a:t>
            </a:r>
          </a:p>
          <a:p>
            <a:r>
              <a:rPr lang="en-US" dirty="0"/>
              <a:t>        &lt;Name&gt; Ruhan &lt;/Name&gt;</a:t>
            </a:r>
          </a:p>
          <a:p>
            <a:r>
              <a:rPr lang="en-US" dirty="0"/>
              <a:t>      &lt;/student4&gt;</a:t>
            </a:r>
          </a:p>
          <a:p>
            <a:endParaRPr lang="en-US" dirty="0"/>
          </a:p>
          <a:p>
            <a:r>
              <a:rPr lang="en-US" dirty="0"/>
              <a:t>&lt;/Students&gt;");</a:t>
            </a:r>
          </a:p>
        </p:txBody>
      </p:sp>
    </p:spTree>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p:cNvSpPr txBox="1"/>
          <p:nvPr/>
        </p:nvSpPr>
        <p:spPr>
          <a:xfrm>
            <a:off x="1752600" y="304801"/>
            <a:ext cx="8763000"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the department name where less the 3 employees </a:t>
            </a:r>
            <a:r>
              <a:rPr lang="en-IN" sz="160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18288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35814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5334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7239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8288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5814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70866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88392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5486401" y="1828800"/>
            <a:ext cx="138545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2272006"/>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F8A3696C-C837-4AA2-8AF3-5196542DF988}"/>
              </a:ext>
            </a:extLst>
          </p:cNvPr>
          <p:cNvSpPr/>
          <p:nvPr/>
        </p:nvSpPr>
        <p:spPr>
          <a:xfrm>
            <a:off x="1703512" y="40466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
        <p:nvSpPr>
          <p:cNvPr id="4" name="TextBox 3">
            <a:extLst>
              <a:ext uri="{FF2B5EF4-FFF2-40B4-BE49-F238E27FC236}">
                <a16:creationId xmlns:a16="http://schemas.microsoft.com/office/drawing/2014/main" id="{8B9C490F-36EA-4A0F-95B0-8D6464FE7C48}"/>
              </a:ext>
            </a:extLst>
          </p:cNvPr>
          <p:cNvSpPr txBox="1"/>
          <p:nvPr/>
        </p:nvSpPr>
        <p:spPr>
          <a:xfrm>
            <a:off x="335360" y="2636912"/>
            <a:ext cx="11449272" cy="646331"/>
          </a:xfrm>
          <a:prstGeom prst="rect">
            <a:avLst/>
          </a:prstGeom>
          <a:noFill/>
        </p:spPr>
        <p:txBody>
          <a:bodyPr wrap="square">
            <a:spAutoFit/>
          </a:bodyPr>
          <a:lstStyle/>
          <a:p>
            <a:r>
              <a:rPr lang="en-IN" dirty="0"/>
              <a:t>select north,  south, east, west, case field('y’, north, south, east, west) when 1 then 'North' when 2 then 'South' when 3 then 'East' else 'West' end R1 from coalesce;</a:t>
            </a:r>
          </a:p>
        </p:txBody>
      </p:sp>
      <p:sp>
        <p:nvSpPr>
          <p:cNvPr id="2" name="Rectangle 1">
            <a:extLst>
              <a:ext uri="{FF2B5EF4-FFF2-40B4-BE49-F238E27FC236}">
                <a16:creationId xmlns:a16="http://schemas.microsoft.com/office/drawing/2014/main" id="{996A0DE9-5B31-44DC-8EE2-67FF76CDB559}"/>
              </a:ext>
            </a:extLst>
          </p:cNvPr>
          <p:cNvSpPr/>
          <p:nvPr/>
        </p:nvSpPr>
        <p:spPr>
          <a:xfrm>
            <a:off x="348746" y="4437112"/>
            <a:ext cx="11521280"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chemeClr val="accent6">
                    <a:lumMod val="50000"/>
                  </a:schemeClr>
                </a:solidFill>
                <a:latin typeface="Liberation Mono"/>
                <a:cs typeface="Arial" panose="020B0604020202020204" pitchFamily="34" charset="0"/>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kg</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accent6">
                    <a:lumMod val="50000"/>
                  </a:schemeClr>
                </a:solidFill>
                <a:latin typeface="Liberation Mono"/>
                <a:cs typeface="Arial" panose="020B0604020202020204" pitchFamily="34" charset="0"/>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Tree>
    <p:extLst>
      <p:ext uri="{BB962C8B-B14F-4D97-AF65-F5344CB8AC3E}">
        <p14:creationId xmlns:p14="http://schemas.microsoft.com/office/powerpoint/2010/main" val="93292617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one row in the table on the other side of their relationship and vice versa.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pic>
        <p:nvPicPr>
          <p:cNvPr id="3" name="Picture 2">
            <a:extLst>
              <a:ext uri="{FF2B5EF4-FFF2-40B4-BE49-F238E27FC236}">
                <a16:creationId xmlns:a16="http://schemas.microsoft.com/office/drawing/2014/main" id="{D91D6D8B-8892-4A86-84F6-3BF29E55E45E}"/>
              </a:ext>
            </a:extLst>
          </p:cNvPr>
          <p:cNvPicPr>
            <a:picLocks noChangeAspect="1"/>
          </p:cNvPicPr>
          <p:nvPr/>
        </p:nvPicPr>
        <p:blipFill>
          <a:blip r:embed="rId2"/>
          <a:stretch>
            <a:fillRect/>
          </a:stretch>
        </p:blipFill>
        <p:spPr>
          <a:xfrm>
            <a:off x="280987" y="3148161"/>
            <a:ext cx="11630025" cy="3305175"/>
          </a:xfrm>
          <a:prstGeom prst="rect">
            <a:avLst/>
          </a:prstGeom>
        </p:spPr>
      </p:pic>
    </p:spTree>
    <p:extLst>
      <p:ext uri="{BB962C8B-B14F-4D97-AF65-F5344CB8AC3E}">
        <p14:creationId xmlns:p14="http://schemas.microsoft.com/office/powerpoint/2010/main" val="30469094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this.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3" y="692696"/>
            <a:ext cx="4786354"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6C86"/>
                </a:solidFill>
                <a:latin typeface="Liberation Mono"/>
                <a:cs typeface="Arial" panose="020B0604020202020204" pitchFamily="34" charset="0"/>
              </a:rPr>
              <a:t>NOT</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NULL</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4" name="Picture 3">
            <a:extLst>
              <a:ext uri="{FF2B5EF4-FFF2-40B4-BE49-F238E27FC236}">
                <a16:creationId xmlns:a16="http://schemas.microsoft.com/office/drawing/2014/main" id="{9169E72A-31B7-4643-8314-682679FD64ED}"/>
              </a:ext>
            </a:extLst>
          </p:cNvPr>
          <p:cNvPicPr>
            <a:picLocks noChangeAspect="1"/>
          </p:cNvPicPr>
          <p:nvPr/>
        </p:nvPicPr>
        <p:blipFill>
          <a:blip r:embed="rId2"/>
          <a:stretch>
            <a:fillRect/>
          </a:stretch>
        </p:blipFill>
        <p:spPr>
          <a:xfrm>
            <a:off x="5017767" y="692695"/>
            <a:ext cx="5909665" cy="3949247"/>
          </a:xfrm>
          <a:prstGeom prst="rect">
            <a:avLst/>
          </a:prstGeom>
        </p:spPr>
      </p:pic>
      <p:pic>
        <p:nvPicPr>
          <p:cNvPr id="5" name="Picture 4">
            <a:extLst>
              <a:ext uri="{FF2B5EF4-FFF2-40B4-BE49-F238E27FC236}">
                <a16:creationId xmlns:a16="http://schemas.microsoft.com/office/drawing/2014/main" id="{E418D36E-9779-4CDC-96F3-BE698BB39F43}"/>
              </a:ext>
            </a:extLst>
          </p:cNvPr>
          <p:cNvPicPr>
            <a:picLocks noChangeAspect="1"/>
          </p:cNvPicPr>
          <p:nvPr/>
        </p:nvPicPr>
        <p:blipFill>
          <a:blip r:embed="rId3"/>
          <a:stretch>
            <a:fillRect/>
          </a:stretch>
        </p:blipFill>
        <p:spPr>
          <a:xfrm>
            <a:off x="170418" y="4770931"/>
            <a:ext cx="4989478" cy="1544022"/>
          </a:xfrm>
          <a:prstGeom prst="rect">
            <a:avLst/>
          </a:prstGeom>
        </p:spPr>
      </p:pic>
      <p:pic>
        <p:nvPicPr>
          <p:cNvPr id="6" name="Picture 5">
            <a:extLst>
              <a:ext uri="{FF2B5EF4-FFF2-40B4-BE49-F238E27FC236}">
                <a16:creationId xmlns:a16="http://schemas.microsoft.com/office/drawing/2014/main" id="{45F8C2D9-C1A3-4213-9CAD-EB9985C8DAC4}"/>
              </a:ext>
            </a:extLst>
          </p:cNvPr>
          <p:cNvPicPr>
            <a:picLocks noChangeAspect="1"/>
          </p:cNvPicPr>
          <p:nvPr/>
        </p:nvPicPr>
        <p:blipFill>
          <a:blip r:embed="rId4"/>
          <a:stretch>
            <a:fillRect/>
          </a:stretch>
        </p:blipFill>
        <p:spPr>
          <a:xfrm>
            <a:off x="5519936" y="4770931"/>
            <a:ext cx="6133978" cy="1544022"/>
          </a:xfrm>
          <a:prstGeom prst="rect">
            <a:avLst/>
          </a:prstGeom>
        </p:spPr>
      </p:pic>
    </p:spTree>
    <p:extLst>
      <p:ext uri="{BB962C8B-B14F-4D97-AF65-F5344CB8AC3E}">
        <p14:creationId xmlns:p14="http://schemas.microsoft.com/office/powerpoint/2010/main" val="262161333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07368" y="557386"/>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rPr>
              <a:t>PRIMARY</a:t>
            </a:r>
            <a:r>
              <a:rPr lang="en-US" dirty="0">
                <a:latin typeface="Liberation Mono"/>
                <a:cs typeface="Arial" panose="020B0604020202020204" pitchFamily="34" charset="0"/>
              </a:rPr>
              <a:t> </a:t>
            </a:r>
            <a:r>
              <a:rPr lang="en-US" dirty="0">
                <a:solidFill>
                  <a:srgbClr val="0077AA"/>
                </a:solidFill>
                <a:latin typeface="Liberation Mono"/>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987" y="642918"/>
            <a:ext cx="5203573"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rPr>
              <a:t>PRIMARY</a:t>
            </a:r>
            <a:r>
              <a:rPr lang="en-US" dirty="0">
                <a:latin typeface="Liberation Mono"/>
                <a:cs typeface="Arial" panose="020B0604020202020204" pitchFamily="34" charset="0"/>
              </a:rPr>
              <a:t> </a:t>
            </a:r>
            <a:r>
              <a:rPr lang="en-US" dirty="0">
                <a:solidFill>
                  <a:srgbClr val="0077AA"/>
                </a:solidFill>
                <a:latin typeface="Liberation Mono"/>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0077AA"/>
                </a:solidFill>
                <a:latin typeface="Liberation Mono"/>
              </a:rPr>
              <a:t>FOREIGN</a:t>
            </a:r>
            <a:r>
              <a:rPr lang="en-US" dirty="0">
                <a:latin typeface="Liberation Mono"/>
                <a:cs typeface="Arial" panose="020B0604020202020204" pitchFamily="34" charset="0"/>
              </a:rPr>
              <a:t> </a:t>
            </a:r>
            <a:r>
              <a:rPr lang="en-US" dirty="0">
                <a:solidFill>
                  <a:srgbClr val="0077AA"/>
                </a:solidFill>
                <a:latin typeface="Liberation Mono"/>
              </a:rPr>
              <a:t>KEY</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1028" name="Picture 4"/>
          <p:cNvPicPr>
            <a:picLocks noChangeAspect="1" noChangeArrowheads="1"/>
          </p:cNvPicPr>
          <p:nvPr/>
        </p:nvPicPr>
        <p:blipFill>
          <a:blip r:embed="rId2"/>
          <a:srcRect/>
          <a:stretch>
            <a:fillRect/>
          </a:stretch>
        </p:blipFill>
        <p:spPr bwMode="auto">
          <a:xfrm>
            <a:off x="407368" y="2397244"/>
            <a:ext cx="5262977" cy="1754326"/>
          </a:xfrm>
          <a:prstGeom prst="rect">
            <a:avLst/>
          </a:prstGeom>
          <a:noFill/>
          <a:ln w="9525">
            <a:noFill/>
            <a:miter lim="800000"/>
            <a:headEnd/>
            <a:tailEnd/>
          </a:ln>
          <a:effectLst/>
        </p:spPr>
      </p:pic>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507B170A-CF2A-4EC6-A7D6-ADB8E66903C6}"/>
              </a:ext>
            </a:extLst>
          </p:cNvPr>
          <p:cNvPicPr>
            <a:picLocks noChangeAspect="1"/>
          </p:cNvPicPr>
          <p:nvPr/>
        </p:nvPicPr>
        <p:blipFill>
          <a:blip r:embed="rId3"/>
          <a:stretch>
            <a:fillRect/>
          </a:stretch>
        </p:blipFill>
        <p:spPr>
          <a:xfrm>
            <a:off x="407368" y="4223221"/>
            <a:ext cx="4896544" cy="2859480"/>
          </a:xfrm>
          <a:prstGeom prst="rect">
            <a:avLst/>
          </a:prstGeom>
        </p:spPr>
      </p:pic>
      <p:pic>
        <p:nvPicPr>
          <p:cNvPr id="2" name="Picture 1">
            <a:extLst>
              <a:ext uri="{FF2B5EF4-FFF2-40B4-BE49-F238E27FC236}">
                <a16:creationId xmlns:a16="http://schemas.microsoft.com/office/drawing/2014/main" id="{C741B4CD-7732-4422-B2B1-AB64A665DFBB}"/>
              </a:ext>
            </a:extLst>
          </p:cNvPr>
          <p:cNvPicPr>
            <a:picLocks noChangeAspect="1"/>
          </p:cNvPicPr>
          <p:nvPr/>
        </p:nvPicPr>
        <p:blipFill>
          <a:blip r:embed="rId4"/>
          <a:stretch>
            <a:fillRect/>
          </a:stretch>
        </p:blipFill>
        <p:spPr>
          <a:xfrm>
            <a:off x="6141002" y="2399351"/>
            <a:ext cx="5281589" cy="1752219"/>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zero/one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pic>
        <p:nvPicPr>
          <p:cNvPr id="2" name="Picture 1">
            <a:extLst>
              <a:ext uri="{FF2B5EF4-FFF2-40B4-BE49-F238E27FC236}">
                <a16:creationId xmlns:a16="http://schemas.microsoft.com/office/drawing/2014/main" id="{4EC2A10D-3AD5-4910-BF50-D32180C94929}"/>
              </a:ext>
            </a:extLst>
          </p:cNvPr>
          <p:cNvPicPr>
            <a:picLocks noChangeAspect="1"/>
          </p:cNvPicPr>
          <p:nvPr/>
        </p:nvPicPr>
        <p:blipFill>
          <a:blip r:embed="rId2"/>
          <a:stretch>
            <a:fillRect/>
          </a:stretch>
        </p:blipFill>
        <p:spPr>
          <a:xfrm>
            <a:off x="151551" y="2613926"/>
            <a:ext cx="11921113" cy="4127442"/>
          </a:xfrm>
          <a:prstGeom prst="rect">
            <a:avLst/>
          </a:prstGeom>
        </p:spPr>
      </p:pic>
    </p:spTree>
    <p:extLst>
      <p:ext uri="{BB962C8B-B14F-4D97-AF65-F5344CB8AC3E}">
        <p14:creationId xmlns:p14="http://schemas.microsoft.com/office/powerpoint/2010/main" val="172766650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constraint custid_zero </a:t>
            </a:r>
            <a:r>
              <a:rPr lang="en-IN" dirty="0">
                <a:solidFill>
                  <a:srgbClr val="0077AA"/>
                </a:solidFill>
                <a:latin typeface="Liberation Mono"/>
              </a:rPr>
              <a:t>CHECK</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REFERENCES</a:t>
            </a:r>
            <a:r>
              <a:rPr lang="en-US" dirty="0">
                <a:solidFill>
                  <a:schemeClr val="tx1">
                    <a:lumMod val="95000"/>
                    <a:lumOff val="5000"/>
                  </a:schemeClr>
                </a:solidFill>
                <a:latin typeface="Liberation Mono"/>
                <a:ea typeface="Times New Roman" panose="02020603050405020304" pitchFamily="18" charset="0"/>
              </a:rPr>
              <a:t> customer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constraint total_greater_zero </a:t>
            </a:r>
            <a:r>
              <a:rPr lang="en-US" dirty="0">
                <a:solidFill>
                  <a:srgbClr val="0077AA"/>
                </a:solidFill>
                <a:latin typeface="Liberation Mono"/>
              </a:rPr>
              <a:t>CHECK</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pic>
        <p:nvPicPr>
          <p:cNvPr id="1026" name="Picture 2" descr="Records in customers and orders tables showing result of one-to-many relationship">
            <a:extLst>
              <a:ext uri="{FF2B5EF4-FFF2-40B4-BE49-F238E27FC236}">
                <a16:creationId xmlns:a16="http://schemas.microsoft.com/office/drawing/2014/main" id="{53E5E088-9E66-4A96-8E0D-BB8DF26030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44279" y="4005064"/>
            <a:ext cx="5628385" cy="2585323"/>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3"/>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3A5B3C80-49B9-471B-886E-B0E85D472235}"/>
              </a:ext>
            </a:extLst>
          </p:cNvPr>
          <p:cNvPicPr>
            <a:picLocks noChangeAspect="1"/>
          </p:cNvPicPr>
          <p:nvPr/>
        </p:nvPicPr>
        <p:blipFill>
          <a:blip r:embed="rId2"/>
          <a:stretch>
            <a:fillRect/>
          </a:stretch>
        </p:blipFill>
        <p:spPr>
          <a:xfrm>
            <a:off x="263352" y="1055823"/>
            <a:ext cx="11665296" cy="5109481"/>
          </a:xfrm>
          <a:prstGeom prst="rect">
            <a:avLst/>
          </a:prstGeom>
        </p:spPr>
      </p:pic>
    </p:spTree>
    <p:extLst>
      <p:ext uri="{BB962C8B-B14F-4D97-AF65-F5344CB8AC3E}">
        <p14:creationId xmlns:p14="http://schemas.microsoft.com/office/powerpoint/2010/main" val="304701963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404664"/>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sp>
        <p:nvSpPr>
          <p:cNvPr id="10" name="Rectangle 9"/>
          <p:cNvSpPr/>
          <p:nvPr/>
        </p:nvSpPr>
        <p:spPr>
          <a:xfrm>
            <a:off x="5354642" y="629363"/>
            <a:ext cx="6092825" cy="2585323"/>
          </a:xfrm>
          <a:prstGeom prst="rect">
            <a:avLst/>
          </a:prstGeom>
        </p:spPr>
        <p:txBody>
          <a:bodyPr>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invoice_items (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NOT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NULL</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itemNumber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itenName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p>
          <a:p>
            <a:r>
              <a:rPr lang="en-US" dirty="0">
                <a:latin typeface="Liberation Mono"/>
                <a:cs typeface="Arial" panose="020B0604020202020204" pitchFamily="34" charset="0"/>
              </a:rPr>
              <a:t>   itemQuantity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itemRate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KEY</a:t>
            </a:r>
            <a:r>
              <a:rPr lang="en-US" dirty="0">
                <a:latin typeface="Liberation Mono"/>
                <a:cs typeface="Arial" panose="020B0604020202020204" pitchFamily="34" charset="0"/>
              </a:rPr>
              <a:t> (invoiceID) </a:t>
            </a:r>
            <a:r>
              <a:rPr lang="en-US" dirty="0">
                <a:solidFill>
                  <a:srgbClr val="0077AA"/>
                </a:solidFill>
                <a:latin typeface="Liberation Mono"/>
                <a:cs typeface="Arial" panose="020B0604020202020204" pitchFamily="34" charset="0"/>
              </a:rPr>
              <a:t>REFERENCES</a:t>
            </a:r>
            <a:r>
              <a:rPr lang="en-US" dirty="0">
                <a:latin typeface="Liberation Mono"/>
                <a:cs typeface="Arial" panose="020B0604020202020204" pitchFamily="34" charset="0"/>
              </a:rPr>
              <a:t> invoice(ID)</a:t>
            </a:r>
          </a:p>
          <a:p>
            <a:r>
              <a:rPr lang="en-US" dirty="0">
                <a:latin typeface="Liberation Mono"/>
                <a:cs typeface="Arial" panose="020B0604020202020204" pitchFamily="34" charset="0"/>
              </a:rPr>
              <a:t>);</a:t>
            </a:r>
          </a:p>
        </p:txBody>
      </p:sp>
      <p:pic>
        <p:nvPicPr>
          <p:cNvPr id="1028" name="Picture 4"/>
          <p:cNvPicPr>
            <a:picLocks noChangeAspect="1" noChangeArrowheads="1"/>
          </p:cNvPicPr>
          <p:nvPr/>
        </p:nvPicPr>
        <p:blipFill>
          <a:blip r:embed="rId2"/>
          <a:srcRect/>
          <a:stretch>
            <a:fillRect/>
          </a:stretch>
        </p:blipFill>
        <p:spPr bwMode="auto">
          <a:xfrm>
            <a:off x="191344" y="2195642"/>
            <a:ext cx="3132932" cy="2143141"/>
          </a:xfrm>
          <a:prstGeom prst="rect">
            <a:avLst/>
          </a:prstGeom>
          <a:noFill/>
          <a:ln w="9525">
            <a:noFill/>
            <a:miter lim="800000"/>
            <a:headEnd/>
            <a:tailEnd/>
          </a:ln>
          <a:effectLst/>
        </p:spPr>
      </p:pic>
      <p:pic>
        <p:nvPicPr>
          <p:cNvPr id="1029" name="Picture 5"/>
          <p:cNvPicPr>
            <a:picLocks noChangeAspect="1" noChangeArrowheads="1"/>
          </p:cNvPicPr>
          <p:nvPr/>
        </p:nvPicPr>
        <p:blipFill>
          <a:blip r:embed="rId3"/>
          <a:srcRect/>
          <a:stretch>
            <a:fillRect/>
          </a:stretch>
        </p:blipFill>
        <p:spPr bwMode="auto">
          <a:xfrm>
            <a:off x="5354642" y="3214686"/>
            <a:ext cx="6357982" cy="2338020"/>
          </a:xfrm>
          <a:prstGeom prst="rect">
            <a:avLst/>
          </a:prstGeom>
          <a:noFill/>
          <a:ln w="9525">
            <a:noFill/>
            <a:miter lim="800000"/>
            <a:headEnd/>
            <a:tailEnd/>
          </a:ln>
          <a:effectLst/>
        </p:spPr>
      </p:pic>
      <p:pic>
        <p:nvPicPr>
          <p:cNvPr id="1026" name="Picture 2"/>
          <p:cNvPicPr>
            <a:picLocks noChangeAspect="1" noChangeArrowheads="1"/>
          </p:cNvPicPr>
          <p:nvPr/>
        </p:nvPicPr>
        <p:blipFill>
          <a:blip r:embed="rId4"/>
          <a:srcRect/>
          <a:stretch>
            <a:fillRect/>
          </a:stretch>
        </p:blipFill>
        <p:spPr bwMode="auto">
          <a:xfrm>
            <a:off x="23794" y="4365104"/>
            <a:ext cx="5136102" cy="2492896"/>
          </a:xfrm>
          <a:prstGeom prst="rect">
            <a:avLst/>
          </a:prstGeom>
          <a:noFill/>
          <a:ln w="9525">
            <a:noFill/>
            <a:miter lim="800000"/>
            <a:headEnd/>
            <a:tailEnd/>
          </a:ln>
          <a:effectLst/>
        </p:spPr>
      </p:pic>
      <p:pic>
        <p:nvPicPr>
          <p:cNvPr id="2" name="Picture 1">
            <a:extLst>
              <a:ext uri="{FF2B5EF4-FFF2-40B4-BE49-F238E27FC236}">
                <a16:creationId xmlns:a16="http://schemas.microsoft.com/office/drawing/2014/main" id="{FE02C9CA-1C38-4B85-8C1D-2CB0F98F9DE1}"/>
              </a:ext>
            </a:extLst>
          </p:cNvPr>
          <p:cNvPicPr>
            <a:picLocks noChangeAspect="1"/>
          </p:cNvPicPr>
          <p:nvPr/>
        </p:nvPicPr>
        <p:blipFill>
          <a:blip r:embed="rId5"/>
          <a:stretch>
            <a:fillRect/>
          </a:stretch>
        </p:blipFill>
        <p:spPr>
          <a:xfrm>
            <a:off x="5371026" y="5801371"/>
            <a:ext cx="5837542" cy="1018740"/>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4" y="781746"/>
            <a:ext cx="8839199" cy="3539430"/>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rPr>
              <a:t>(45),</a:t>
            </a:r>
          </a:p>
          <a:p>
            <a:r>
              <a:rPr lang="en-IN" dirty="0">
                <a:solidFill>
                  <a:srgbClr val="0077AA"/>
                </a:solidFill>
                <a:latin typeface="Liberation Mono"/>
              </a:rPr>
              <a:t>     CONSTRAINT</a:t>
            </a:r>
            <a:r>
              <a:rPr lang="en-IN" dirty="0">
                <a:latin typeface="Liberation Mono"/>
              </a:rPr>
              <a:t> fk_users_login_loginID </a:t>
            </a:r>
            <a:r>
              <a:rPr lang="en-IN" dirty="0">
                <a:solidFill>
                  <a:srgbClr val="0077AA"/>
                </a:solidFill>
                <a:latin typeface="Liberation Mono"/>
              </a:rPr>
              <a:t>FOREIGN</a:t>
            </a:r>
            <a:r>
              <a:rPr lang="en-IN" dirty="0">
                <a:latin typeface="Liberation Mono"/>
              </a:rPr>
              <a:t> </a:t>
            </a:r>
            <a:r>
              <a:rPr lang="en-IN" dirty="0">
                <a:solidFill>
                  <a:srgbClr val="0077AA"/>
                </a:solidFill>
                <a:latin typeface="Liberation Mono"/>
              </a:rPr>
              <a:t>KEY</a:t>
            </a:r>
            <a:r>
              <a:rPr lang="en-IN" dirty="0">
                <a:latin typeface="Liberation Mono"/>
              </a:rPr>
              <a:t> (loginID) </a:t>
            </a:r>
            <a:r>
              <a:rPr lang="en-IN" dirty="0">
                <a:solidFill>
                  <a:srgbClr val="0077AA"/>
                </a:solidFill>
                <a:latin typeface="Liberation Mono"/>
              </a:rPr>
              <a:t>REFERENCES</a:t>
            </a:r>
            <a:r>
              <a:rPr lang="en-IN" dirty="0">
                <a:latin typeface="Liberation Mono"/>
              </a:rPr>
              <a:t> login (loginID)</a:t>
            </a:r>
          </a:p>
          <a:p>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latin typeface="Liberation Mono"/>
              </a:rPr>
              <a:t>(45),</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PRIMARY</a:t>
            </a:r>
            <a:r>
              <a:rPr lang="en-IN" dirty="0">
                <a:latin typeface="Liberation Mono"/>
              </a:rPr>
              <a:t> </a:t>
            </a:r>
            <a:r>
              <a:rPr lang="en-IN" dirty="0">
                <a:solidFill>
                  <a:srgbClr val="0077AA"/>
                </a:solidFill>
                <a:latin typeface="Liberation Mono"/>
              </a:rPr>
              <a:t>KEY</a:t>
            </a:r>
            <a:r>
              <a:rPr lang="en-IN" dirty="0">
                <a:latin typeface="Liberation Mono"/>
              </a:rPr>
              <a:t> (loginID)</a:t>
            </a:r>
          </a:p>
          <a:p>
            <a:r>
              <a:rPr lang="en-IN" dirty="0">
                <a:latin typeface="Liberation Mono"/>
              </a:rPr>
              <a:t>);</a:t>
            </a:r>
          </a:p>
        </p:txBody>
      </p:sp>
      <p:pic>
        <p:nvPicPr>
          <p:cNvPr id="6" name="Picture 5">
            <a:extLst>
              <a:ext uri="{FF2B5EF4-FFF2-40B4-BE49-F238E27FC236}">
                <a16:creationId xmlns:a16="http://schemas.microsoft.com/office/drawing/2014/main" id="{A64F7749-1BCD-4EE4-805A-7C5EFF49D9AE}"/>
              </a:ext>
            </a:extLst>
          </p:cNvPr>
          <p:cNvPicPr>
            <a:picLocks noChangeAspect="1"/>
          </p:cNvPicPr>
          <p:nvPr/>
        </p:nvPicPr>
        <p:blipFill>
          <a:blip r:embed="rId2"/>
          <a:stretch>
            <a:fillRect/>
          </a:stretch>
        </p:blipFill>
        <p:spPr>
          <a:xfrm>
            <a:off x="5375920" y="2176590"/>
            <a:ext cx="5760640" cy="4289172"/>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732013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0077AA"/>
                </a:solidFill>
                <a:latin typeface="Liberation Mono"/>
              </a:rPr>
              <a:t>CHECK</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PRIMARY KEY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rPr>
              <a:t>    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0077AA"/>
                </a:solidFill>
                <a:latin typeface="Liberation Mono"/>
                <a:ea typeface="Times New Roman" panose="02020603050405020304" pitchFamily="18" charset="0"/>
              </a:rPr>
              <a:t>FOREIGN KEY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rPr>
              <a:t>REFERENCES </a:t>
            </a:r>
            <a:r>
              <a:rPr lang="en-US" dirty="0">
                <a:solidFill>
                  <a:schemeClr val="tx1">
                    <a:lumMod val="95000"/>
                    <a:lumOff val="5000"/>
                  </a:schemeClr>
                </a:solidFill>
                <a:latin typeface="Liberation Mono"/>
              </a:rPr>
              <a:t>orders</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0077AA"/>
                </a:solidFill>
                <a:latin typeface="Liberation Mono"/>
                <a:ea typeface="Times New Roman" panose="02020603050405020304" pitchFamily="18" charset="0"/>
              </a:rPr>
              <a:t>FOREIGN KEY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REFERENCES </a:t>
            </a:r>
            <a:r>
              <a:rPr lang="en-US" dirty="0">
                <a:solidFill>
                  <a:schemeClr val="tx1">
                    <a:lumMod val="95000"/>
                    <a:lumOff val="5000"/>
                  </a:schemeClr>
                </a:solidFill>
                <a:latin typeface="Liberation Mono"/>
              </a:rPr>
              <a:t>item</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6" y="620688"/>
            <a:ext cx="10729192" cy="6278642"/>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rPr>
              <a:t>PRIMARY</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rPr>
              <a:t>PRIMARY</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PRIMARY KEY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CONSTRAINT </a:t>
            </a:r>
            <a:r>
              <a:rPr lang="en-IN" dirty="0">
                <a:latin typeface="Liberation Mono"/>
                <a:cs typeface="Arial" panose="020B0604020202020204" pitchFamily="34" charset="0"/>
              </a:rPr>
              <a:t>fk_blog_has_comments_blog</a:t>
            </a:r>
            <a:r>
              <a:rPr lang="en-IN" dirty="0">
                <a:solidFill>
                  <a:srgbClr val="0077AA"/>
                </a:solidFill>
                <a:latin typeface="Liberation Mono"/>
              </a:rPr>
              <a:t> FOREIGN KEY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REFERENCES blog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CONSTRAINT </a:t>
            </a:r>
            <a:r>
              <a:rPr lang="en-IN" dirty="0">
                <a:latin typeface="Liberation Mono"/>
                <a:cs typeface="Arial" panose="020B0604020202020204" pitchFamily="34" charset="0"/>
              </a:rPr>
              <a:t>fk_blog_has_comments_comments </a:t>
            </a:r>
            <a:r>
              <a:rPr lang="en-IN" dirty="0">
                <a:solidFill>
                  <a:srgbClr val="0077AA"/>
                </a:solidFill>
                <a:latin typeface="Liberation Mono"/>
              </a:rPr>
              <a:t>FOREIGN KEY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REFERENCES comments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5303912" y="620688"/>
            <a:ext cx="6616415" cy="5084837"/>
          </a:xfrm>
          <a:prstGeom prst="rect">
            <a:avLst/>
          </a:prstGeom>
        </p:spPr>
      </p:pic>
    </p:spTree>
    <p:extLst>
      <p:ext uri="{BB962C8B-B14F-4D97-AF65-F5344CB8AC3E}">
        <p14:creationId xmlns:p14="http://schemas.microsoft.com/office/powerpoint/2010/main" val="16189564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264114"/>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Schema?</a:t>
            </a:r>
          </a:p>
        </p:txBody>
      </p:sp>
    </p:spTree>
    <p:extLst>
      <p:ext uri="{BB962C8B-B14F-4D97-AF65-F5344CB8AC3E}">
        <p14:creationId xmlns:p14="http://schemas.microsoft.com/office/powerpoint/2010/main" val="151661684"/>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407368" y="1602940"/>
            <a:ext cx="11377264" cy="10156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IN" sz="2000" dirty="0">
                <a:latin typeface="Arial" pitchFamily="34" charset="0"/>
                <a:ea typeface="Arial Unicode MS" pitchFamily="34" charset="-128"/>
                <a:cs typeface="Arial" pitchFamily="34" charset="0"/>
              </a:rPr>
              <a:t>A schema is a collection of database objects associated with one particular database username. This username is called the schema owner, or the owner of the related group of objects. You may have one or multiple schemas in a database.</a:t>
            </a:r>
            <a:endParaRPr lang="en-US" sz="2000" dirty="0">
              <a:latin typeface="Arial" pitchFamily="34" charset="0"/>
              <a:cs typeface="Arial" pitchFamily="34" charset="0"/>
            </a:endParaRPr>
          </a:p>
        </p:txBody>
      </p:sp>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a:t>
            </a:r>
            <a:r>
              <a:rPr lang="en-US" sz="3200" i="1">
                <a:solidFill>
                  <a:srgbClr val="FF9900"/>
                </a:solidFill>
                <a:latin typeface="Arial" pitchFamily="34" charset="0"/>
                <a:cs typeface="Arial" pitchFamily="34" charset="0"/>
              </a:rPr>
              <a:t>Schema?</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318274605"/>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a:lnSpc>
                <a:spcPct val="150000"/>
              </a:lnSpc>
              <a:buFont typeface="Arial" pitchFamily="34" charset="0"/>
              <a:buChar char="•"/>
            </a:pPr>
            <a:r>
              <a:rPr lang="en-US" sz="2000" dirty="0">
                <a:latin typeface="Palatino Linotype" panose="02040502050505030304" pitchFamily="18" charset="0"/>
              </a:rPr>
              <a:t>Data objects</a:t>
            </a:r>
          </a:p>
          <a:p>
            <a:pPr>
              <a:lnSpc>
                <a:spcPct val="150000"/>
              </a:lnSpc>
              <a:buFont typeface="Arial" pitchFamily="34" charset="0"/>
              <a:buChar char="•"/>
            </a:pPr>
            <a:r>
              <a:rPr lang="en-US" sz="2000" dirty="0">
                <a:latin typeface="Palatino Linotype" panose="02040502050505030304" pitchFamily="18" charset="0"/>
              </a:rPr>
              <a:t>The associations between different data objects</a:t>
            </a:r>
          </a:p>
          <a:p>
            <a:pPr>
              <a:lnSpc>
                <a:spcPct val="150000"/>
              </a:lnSpc>
              <a:buFont typeface="Arial"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12138674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222177"/>
            <a:ext cx="11593288"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solidFill>
                  <a:srgbClr val="404040"/>
                </a:solidFill>
                <a:latin typeface="Palatino Linotype" panose="02040502050505030304" pitchFamily="18" charset="0"/>
                <a:ea typeface="Arial Unicode MS" pitchFamily="34" charset="-128"/>
                <a:cs typeface="Arial" pitchFamily="34" charset="0"/>
              </a:rPr>
              <a:t> is a process used to define and analyze data requirements </a:t>
            </a:r>
            <a:r>
              <a:rPr lang="en-IN" sz="2400" dirty="0">
                <a:solidFill>
                  <a:srgbClr val="404040"/>
                </a:solidFill>
                <a:latin typeface="Palatino Linotype" panose="02040502050505030304" pitchFamily="18" charset="0"/>
                <a:ea typeface="Arial Unicode MS" pitchFamily="34" charset="-128"/>
                <a:cs typeface="Arial" pitchFamily="34" charset="0"/>
              </a:rPr>
              <a:t>needed to support the business processes within the scope of corresponding systems in organizations.</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Data Modeling</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a:t>
            </a:r>
            <a:r>
              <a:rPr lang="en-US" sz="3200" i="1">
                <a:solidFill>
                  <a:srgbClr val="FF9900"/>
                </a:solidFill>
                <a:latin typeface="Arial" pitchFamily="34" charset="0"/>
                <a:cs typeface="Arial" pitchFamily="34" charset="0"/>
              </a:rPr>
              <a:t>Model Design</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Model Design</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6232441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a:t>
            </a:r>
            <a:r>
              <a:rPr lang="en-US" sz="3200" i="1">
                <a:solidFill>
                  <a:srgbClr val="FF9900"/>
                </a:solidFill>
                <a:latin typeface="Arial" pitchFamily="34" charset="0"/>
                <a:cs typeface="Arial" pitchFamily="34" charset="0"/>
              </a:rPr>
              <a:t>Model Design</a:t>
            </a:r>
            <a:endParaRPr lang="en-US" sz="3200" i="1" dirty="0">
              <a:solidFill>
                <a:srgbClr val="FF9900"/>
              </a:solidFill>
              <a:latin typeface="Arial" pitchFamily="34" charset="0"/>
              <a:cs typeface="Arial" pitchFamily="34" charset="0"/>
            </a:endParaRP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1426992841"/>
              </p:ext>
            </p:extLst>
          </p:nvPr>
        </p:nvGraphicFramePr>
        <p:xfrm>
          <a:off x="1676398" y="990601"/>
          <a:ext cx="8839204" cy="4953001"/>
        </p:xfrm>
        <a:graphic>
          <a:graphicData uri="http://schemas.openxmlformats.org/drawingml/2006/table">
            <a:tbl>
              <a:tblPr>
                <a:tableStyleId>{5DA37D80-6434-44D0-A028-1B22A696006F}</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Data Modeling</a:t>
            </a:r>
            <a:endParaRPr lang="en-US" sz="3200" i="1" dirty="0">
              <a:solidFill>
                <a:srgbClr val="FF9900"/>
              </a:solidFill>
              <a:latin typeface="Arial" pitchFamily="34" charset="0"/>
              <a:cs typeface="Arial" pitchFamily="34" charset="0"/>
            </a:endParaRPr>
          </a:p>
        </p:txBody>
      </p:sp>
    </p:spTree>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8" name="Group 17"/>
          <p:cNvGrpSpPr/>
          <p:nvPr/>
        </p:nvGrpSpPr>
        <p:grpSpPr>
          <a:xfrm>
            <a:off x="394401" y="1052736"/>
            <a:ext cx="9816399" cy="509350"/>
            <a:chOff x="446314" y="1167368"/>
            <a:chExt cx="8240485" cy="509350"/>
          </a:xfrm>
        </p:grpSpPr>
        <p:sp>
          <p:nvSpPr>
            <p:cNvPr id="7" name="Rectangle 6"/>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8" name="Rectangle 7"/>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3" name="Rectangle 2"/>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5" name="Rectangle 4"/>
          <p:cNvSpPr/>
          <p:nvPr/>
        </p:nvSpPr>
        <p:spPr>
          <a:xfrm>
            <a:off x="800826" y="1556792"/>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3664786" cy="369332"/>
          </a:xfrm>
          <a:prstGeom prst="rect">
            <a:avLst/>
          </a:prstGeom>
          <a:noFill/>
        </p:spPr>
        <p:txBody>
          <a:bodyPr wrap="none" rtlCol="0">
            <a:spAutoFit/>
          </a:bodyPr>
          <a:lstStyle/>
          <a:p>
            <a:r>
              <a:rPr lang="en-IN" dirty="0">
                <a:solidFill>
                  <a:srgbClr val="006C86"/>
                </a:solidFill>
                <a:latin typeface="Palatino Linotype" panose="02040502050505030304" pitchFamily="18" charset="0"/>
              </a:rPr>
              <a:t>Returns the result to new relation.</a:t>
            </a:r>
          </a:p>
        </p:txBody>
      </p:sp>
    </p:spTree>
    <p:extLst>
      <p:ext uri="{BB962C8B-B14F-4D97-AF65-F5344CB8AC3E}">
        <p14:creationId xmlns:p14="http://schemas.microsoft.com/office/powerpoint/2010/main" val="1487140422"/>
      </p:ext>
    </p:extLst>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394401" y="1052736"/>
            <a:ext cx="9816399" cy="509350"/>
            <a:chOff x="446314" y="1167368"/>
            <a:chExt cx="8240485" cy="509350"/>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800826" y="1556792"/>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263352" y="2404045"/>
            <a:ext cx="11665296"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3" name="Group 2"/>
          <p:cNvGrpSpPr/>
          <p:nvPr/>
        </p:nvGrpSpPr>
        <p:grpSpPr>
          <a:xfrm>
            <a:off x="406857" y="1066562"/>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8" name="Group 7"/>
          <p:cNvGrpSpPr/>
          <p:nvPr/>
        </p:nvGrpSpPr>
        <p:grpSpPr>
          <a:xfrm>
            <a:off x="437893" y="1026467"/>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37893" y="1026467"/>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914401"/>
            <a:ext cx="11449272" cy="892552"/>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2060848"/>
            <a:ext cx="11449272" cy="830997"/>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Relationship: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a:t>
            </a:r>
            <a:r>
              <a:rPr lang="en-IN" sz="3200" i="1">
                <a:solidFill>
                  <a:srgbClr val="FF9900"/>
                </a:solidFill>
                <a:latin typeface="Arial" pitchFamily="34" charset="0"/>
                <a:cs typeface="Arial" pitchFamily="34" charset="0"/>
              </a:rPr>
              <a:t>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3194973"/>
            <a:ext cx="6798657" cy="954107"/>
          </a:xfrm>
          <a:prstGeom prst="rect">
            <a:avLst/>
          </a:prstGeom>
          <a:noFill/>
        </p:spPr>
        <p:txBody>
          <a:bodyPr wrap="square">
            <a:spAutoFit/>
          </a:bodyPr>
          <a:lstStyle/>
          <a:p>
            <a:r>
              <a:rPr lang="en-IN" sz="2800" b="1" dirty="0">
                <a:solidFill>
                  <a:srgbClr val="00B050"/>
                </a:solidFill>
                <a:latin typeface="Arial" panose="020B0604020202020204" pitchFamily="34" charset="0"/>
                <a:cs typeface="Arial" panose="020B0604020202020204" pitchFamily="34" charset="0"/>
              </a:rPr>
              <a:t>Primary/Foreign key</a:t>
            </a:r>
            <a:r>
              <a:rPr lang="en-IN" sz="2800" dirty="0">
                <a:solidFill>
                  <a:srgbClr val="00B050"/>
                </a:solidFill>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4869160"/>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342900" indent="-3429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342900" indent="-3429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58" y="4869160"/>
            <a:ext cx="4360374" cy="1323439"/>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Foreign Key is also know as </a:t>
            </a:r>
            <a:r>
              <a:rPr lang="en-US" sz="2400" dirty="0">
                <a:solidFill>
                  <a:srgbClr val="006C86"/>
                </a:solidFill>
                <a:latin typeface="Arial" panose="020B0604020202020204" pitchFamily="34" charset="0"/>
                <a:cs typeface="Arial" panose="020B0604020202020204" pitchFamily="34" charset="0"/>
              </a:rPr>
              <a:t>Reference/Referential key.</a:t>
            </a:r>
          </a:p>
        </p:txBody>
      </p:sp>
    </p:spTree>
    <p:extLst>
      <p:ext uri="{BB962C8B-B14F-4D97-AF65-F5344CB8AC3E}">
        <p14:creationId xmlns:p14="http://schemas.microsoft.com/office/powerpoint/2010/main" val="344249829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37892" y="1026467"/>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412276" y="4420191"/>
            <a:ext cx="11479306" cy="2161169"/>
          </a:xfrm>
          <a:prstGeom prst="rect">
            <a:avLst/>
          </a:prstGeom>
          <a:solidFill>
            <a:schemeClr val="bg1"/>
          </a:solidFill>
        </p:spPr>
        <p:txBody>
          <a:bodyPr wrap="square">
            <a:spAutoFit/>
          </a:bodyPr>
          <a:lstStyle/>
          <a:p>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There are three types of anomalies that occur when the database is not normalized. These are – </a:t>
            </a:r>
          </a:p>
          <a:p>
            <a:pPr marL="342900" indent="-342900">
              <a:lnSpc>
                <a:spcPct val="200000"/>
              </a:lnSpc>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Insertion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lnSpc>
                <a:spcPct val="200000"/>
              </a:lnSpc>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Updation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lnSpc>
                <a:spcPct val="200000"/>
              </a:lnSpc>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Deletion</a:t>
            </a:r>
            <a:r>
              <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61665"/>
          </a:xfrm>
          <a:prstGeom prst="rect">
            <a:avLst/>
          </a:prstGeom>
        </p:spPr>
        <p:txBody>
          <a:bodyPr wrap="square">
            <a:spAutoFit/>
          </a:bodyPr>
          <a:lstStyle/>
          <a:p>
            <a:r>
              <a:rPr lang="en-US" sz="2400" b="1" dirty="0"/>
              <a:t>Student</a:t>
            </a:r>
            <a:r>
              <a:rPr lang="en-US" sz="2400" dirty="0"/>
              <a:t> table.</a:t>
            </a:r>
            <a:endParaRPr lang="en-IN" sz="24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err="1">
                          <a:solidFill>
                            <a:schemeClr val="tx2">
                              <a:lumMod val="75000"/>
                            </a:schemeClr>
                          </a:solidFill>
                        </a:rPr>
                        <a:t>Rollno</a:t>
                      </a:r>
                      <a:r>
                        <a:rPr lang="en-US" b="1" dirty="0">
                          <a:solidFill>
                            <a:schemeClr val="tx2">
                              <a:lumMod val="75000"/>
                            </a:schemeClr>
                          </a:solidFill>
                        </a:rPr>
                        <a:t>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9C24A90-9B73-41D7-828E-CA0F3FA86BEB}"/>
              </a:ext>
            </a:extLst>
          </p:cNvPr>
          <p:cNvSpPr/>
          <p:nvPr/>
        </p:nvSpPr>
        <p:spPr>
          <a:xfrm>
            <a:off x="203968" y="404664"/>
            <a:ext cx="2723680" cy="400110"/>
          </a:xfrm>
          <a:prstGeom prst="rect">
            <a:avLst/>
          </a:prstGeom>
        </p:spPr>
        <p:txBody>
          <a:bodyPr wrap="square">
            <a:spAutoFit/>
          </a:bodyPr>
          <a:lstStyle/>
          <a:p>
            <a:r>
              <a:rPr lang="en-US" sz="2000" b="1" dirty="0"/>
              <a:t>Student</a:t>
            </a:r>
            <a:r>
              <a:rPr lang="en-US" sz="2000" dirty="0"/>
              <a:t> table.</a:t>
            </a:r>
            <a:endParaRPr lang="en-IN" sz="2000"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32870752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33393</TotalTime>
  <Words>49979</Words>
  <Application>Microsoft Office PowerPoint</Application>
  <PresentationFormat>Widescreen</PresentationFormat>
  <Paragraphs>6386</Paragraphs>
  <Slides>588</Slides>
  <Notes>29</Notes>
  <HiddenSlides>140</HiddenSlides>
  <MMClips>0</MMClips>
  <ScaleCrop>false</ScaleCrop>
  <HeadingPairs>
    <vt:vector size="6" baseType="variant">
      <vt:variant>
        <vt:lpstr>Fonts Used</vt:lpstr>
      </vt:variant>
      <vt:variant>
        <vt:i4>35</vt:i4>
      </vt:variant>
      <vt:variant>
        <vt:lpstr>Theme</vt:lpstr>
      </vt:variant>
      <vt:variant>
        <vt:i4>1</vt:i4>
      </vt:variant>
      <vt:variant>
        <vt:lpstr>Slide Titles</vt:lpstr>
      </vt:variant>
      <vt:variant>
        <vt:i4>588</vt:i4>
      </vt:variant>
    </vt:vector>
  </HeadingPairs>
  <TitlesOfParts>
    <vt:vector size="624" baseType="lpstr">
      <vt:lpstr>SimSun</vt:lpstr>
      <vt:lpstr>-apple-system</vt:lpstr>
      <vt:lpstr>Arial</vt:lpstr>
      <vt:lpstr>Arial</vt:lpstr>
      <vt:lpstr>Bookman Old Style</vt:lpstr>
      <vt:lpstr>Calibri</vt:lpstr>
      <vt:lpstr>Cambria</vt:lpstr>
      <vt:lpstr>Consolas</vt:lpstr>
      <vt:lpstr>Courier New</vt:lpstr>
      <vt:lpstr>Gentium Basic</vt:lpstr>
      <vt:lpstr>georgia</vt:lpstr>
      <vt:lpstr>georgia</vt:lpstr>
      <vt:lpstr>Gill Sans MT</vt:lpstr>
      <vt:lpstr>Gill Sans MT (Body)</vt:lpstr>
      <vt:lpstr>Helvetica</vt:lpstr>
      <vt:lpstr>inherit</vt:lpstr>
      <vt:lpstr>Leelawadee UI Semilight</vt:lpstr>
      <vt:lpstr>Liberation Mono</vt:lpstr>
      <vt:lpstr>Monotype Sorts</vt:lpstr>
      <vt:lpstr>Open sans</vt:lpstr>
      <vt:lpstr>Open sans</vt:lpstr>
      <vt:lpstr>Open Sans Light</vt:lpstr>
      <vt:lpstr>Palatino Linotype</vt:lpstr>
      <vt:lpstr>Roboto</vt:lpstr>
      <vt:lpstr>Segoe Print</vt:lpstr>
      <vt:lpstr>Segoe UI</vt:lpstr>
      <vt:lpstr>Segoe UI Light</vt:lpstr>
      <vt:lpstr>Segoe UI Semilight</vt:lpstr>
      <vt:lpstr>Source Code Pro</vt:lpstr>
      <vt:lpstr>Symbol</vt:lpstr>
      <vt:lpstr>Times New Roman</vt:lpstr>
      <vt:lpstr>verdana</vt:lpstr>
      <vt:lpstr>verdana</vt:lpstr>
      <vt:lpstr>Wingdings</vt:lpstr>
      <vt:lpstr>Wingdings 3</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ENGINES</vt:lpstr>
      <vt:lpstr>ENGINES</vt:lpstr>
      <vt:lpstr>ENGINES</vt:lpstr>
      <vt:lpstr>SHOW ENGINES Syntax</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cp:lastModifiedBy>
  <cp:revision>7341</cp:revision>
  <dcterms:created xsi:type="dcterms:W3CDTF">2015-10-09T06:09:34Z</dcterms:created>
  <dcterms:modified xsi:type="dcterms:W3CDTF">2020-10-16T12:20:19Z</dcterms:modified>
</cp:coreProperties>
</file>